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72" r:id="rId2"/>
    <p:sldId id="274" r:id="rId3"/>
    <p:sldId id="286" r:id="rId4"/>
    <p:sldId id="737" r:id="rId5"/>
    <p:sldId id="285" r:id="rId6"/>
    <p:sldId id="283" r:id="rId7"/>
    <p:sldId id="282" r:id="rId8"/>
    <p:sldId id="280" r:id="rId9"/>
    <p:sldId id="279" r:id="rId10"/>
    <p:sldId id="281" r:id="rId11"/>
    <p:sldId id="273" r:id="rId12"/>
    <p:sldId id="275" r:id="rId13"/>
    <p:sldId id="276" r:id="rId14"/>
    <p:sldId id="277" r:id="rId15"/>
    <p:sldId id="278" r:id="rId16"/>
    <p:sldId id="284" r:id="rId17"/>
    <p:sldId id="717" r:id="rId18"/>
    <p:sldId id="268" r:id="rId19"/>
    <p:sldId id="718" r:id="rId20"/>
    <p:sldId id="723" r:id="rId21"/>
    <p:sldId id="724" r:id="rId22"/>
    <p:sldId id="725" r:id="rId23"/>
    <p:sldId id="719" r:id="rId24"/>
    <p:sldId id="726" r:id="rId25"/>
    <p:sldId id="732" r:id="rId26"/>
    <p:sldId id="735" r:id="rId27"/>
    <p:sldId id="733" r:id="rId28"/>
    <p:sldId id="734" r:id="rId29"/>
    <p:sldId id="739"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2E8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64" d="100"/>
          <a:sy n="64" d="100"/>
        </p:scale>
        <p:origin x="560"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AA149-0FC8-42D0-BFEF-20B142AF4D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8BC3364-D1A8-4E23-96F6-A1D02D2D2EE5}">
      <dgm:prSet phldrT="[Text]" custT="1"/>
      <dgm:spPr/>
      <dgm:t>
        <a:bodyPr/>
        <a:lstStyle/>
        <a:p>
          <a:r>
            <a:rPr lang="en-US" sz="2500" dirty="0"/>
            <a:t>Small Suppliers*</a:t>
          </a:r>
        </a:p>
      </dgm:t>
    </dgm:pt>
    <dgm:pt modelId="{37F77CC6-27F9-440B-A6CD-C7B4867BF51F}" type="parTrans" cxnId="{94C8E944-3678-41CB-872F-CEC41E5BB7A3}">
      <dgm:prSet/>
      <dgm:spPr/>
      <dgm:t>
        <a:bodyPr/>
        <a:lstStyle/>
        <a:p>
          <a:endParaRPr lang="en-US"/>
        </a:p>
      </dgm:t>
    </dgm:pt>
    <dgm:pt modelId="{E115DC95-EE60-41EC-B123-CD0B510D58F1}" type="sibTrans" cxnId="{94C8E944-3678-41CB-872F-CEC41E5BB7A3}">
      <dgm:prSet/>
      <dgm:spPr/>
      <dgm:t>
        <a:bodyPr/>
        <a:lstStyle/>
        <a:p>
          <a:endParaRPr lang="en-US"/>
        </a:p>
      </dgm:t>
    </dgm:pt>
    <dgm:pt modelId="{A079EBFF-E430-4A1B-84EC-98ED481B0154}">
      <dgm:prSet phldrT="[Text]" custT="1"/>
      <dgm:spPr>
        <a:solidFill>
          <a:srgbClr val="00B050"/>
        </a:solidFill>
      </dgm:spPr>
      <dgm:t>
        <a:bodyPr/>
        <a:lstStyle/>
        <a:p>
          <a:r>
            <a:rPr lang="en-US" sz="2500" dirty="0"/>
            <a:t>Counties</a:t>
          </a:r>
        </a:p>
      </dgm:t>
    </dgm:pt>
    <dgm:pt modelId="{17966DB5-D3BE-41D8-BEE4-F9C1EF3BFCBA}" type="parTrans" cxnId="{F70A35CF-0F99-40A3-9364-31297DBE1F05}">
      <dgm:prSet/>
      <dgm:spPr/>
      <dgm:t>
        <a:bodyPr/>
        <a:lstStyle/>
        <a:p>
          <a:endParaRPr lang="en-US"/>
        </a:p>
      </dgm:t>
    </dgm:pt>
    <dgm:pt modelId="{00D1B48E-86E1-4BF8-8C01-784F574C6ECA}" type="sibTrans" cxnId="{F70A35CF-0F99-40A3-9364-31297DBE1F05}">
      <dgm:prSet/>
      <dgm:spPr/>
      <dgm:t>
        <a:bodyPr/>
        <a:lstStyle/>
        <a:p>
          <a:endParaRPr lang="en-US"/>
        </a:p>
      </dgm:t>
    </dgm:pt>
    <dgm:pt modelId="{B41ED8C9-2396-45A4-B5D7-5ED5D7DF4515}">
      <dgm:prSet phldrT="[Text]" custT="1"/>
      <dgm:spPr>
        <a:solidFill>
          <a:schemeClr val="accent3">
            <a:lumMod val="75000"/>
          </a:schemeClr>
        </a:solidFill>
      </dgm:spPr>
      <dgm:t>
        <a:bodyPr/>
        <a:lstStyle/>
        <a:p>
          <a:r>
            <a:rPr lang="en-US" sz="2500" dirty="0"/>
            <a:t>State</a:t>
          </a:r>
        </a:p>
      </dgm:t>
    </dgm:pt>
    <dgm:pt modelId="{8AA4E765-E6E4-4906-92DF-AEDDBDDC6AD6}" type="parTrans" cxnId="{6C88D66B-3A41-454B-BE38-32C150EB2E78}">
      <dgm:prSet/>
      <dgm:spPr/>
      <dgm:t>
        <a:bodyPr/>
        <a:lstStyle/>
        <a:p>
          <a:endParaRPr lang="en-US"/>
        </a:p>
      </dgm:t>
    </dgm:pt>
    <dgm:pt modelId="{565611A9-A5D1-4744-A61F-C8A18457A85F}" type="sibTrans" cxnId="{6C88D66B-3A41-454B-BE38-32C150EB2E78}">
      <dgm:prSet/>
      <dgm:spPr/>
      <dgm:t>
        <a:bodyPr/>
        <a:lstStyle/>
        <a:p>
          <a:endParaRPr lang="en-US"/>
        </a:p>
      </dgm:t>
    </dgm:pt>
    <dgm:pt modelId="{14C64D7A-3C80-4214-8904-EE186E46349D}">
      <dgm:prSet custT="1"/>
      <dgm:spPr/>
      <dgm:t>
        <a:bodyPr/>
        <a:lstStyle/>
        <a:p>
          <a:r>
            <a:rPr lang="en-US" sz="1400" dirty="0">
              <a:solidFill>
                <a:schemeClr val="tx2">
                  <a:lumMod val="10000"/>
                </a:schemeClr>
              </a:solidFill>
            </a:rPr>
            <a:t>1,000-2,999 connections + schools: Water shortage contingency plan</a:t>
          </a:r>
        </a:p>
      </dgm:t>
    </dgm:pt>
    <dgm:pt modelId="{F96C4A73-7252-446F-94B8-920A48FE2BFD}" type="parTrans" cxnId="{B8AE7CE4-5A9D-424C-BD25-EA6C7A7CEF24}">
      <dgm:prSet/>
      <dgm:spPr/>
      <dgm:t>
        <a:bodyPr/>
        <a:lstStyle/>
        <a:p>
          <a:endParaRPr lang="en-US"/>
        </a:p>
      </dgm:t>
    </dgm:pt>
    <dgm:pt modelId="{7AAF57A6-83DB-403E-87CD-D3DAFA701341}" type="sibTrans" cxnId="{B8AE7CE4-5A9D-424C-BD25-EA6C7A7CEF24}">
      <dgm:prSet/>
      <dgm:spPr/>
      <dgm:t>
        <a:bodyPr/>
        <a:lstStyle/>
        <a:p>
          <a:endParaRPr lang="en-US"/>
        </a:p>
      </dgm:t>
    </dgm:pt>
    <dgm:pt modelId="{6AAC0519-9872-44E0-AE74-9F271D65FB23}">
      <dgm:prSet custT="1"/>
      <dgm:spPr/>
      <dgm:t>
        <a:bodyPr/>
        <a:lstStyle/>
        <a:p>
          <a:r>
            <a:rPr lang="en-US" sz="1400" dirty="0">
              <a:solidFill>
                <a:schemeClr val="tx2">
                  <a:lumMod val="10000"/>
                </a:schemeClr>
              </a:solidFill>
            </a:rPr>
            <a:t>Create a standing Drought &amp; Water Shortage Task Force for state smalls and domestic wells (or similar alternative)</a:t>
          </a:r>
          <a:endParaRPr lang="en-US" sz="2000" dirty="0"/>
        </a:p>
      </dgm:t>
    </dgm:pt>
    <dgm:pt modelId="{9E5901BE-DF04-4AA4-A2B1-AE43A1D5C253}" type="parTrans" cxnId="{01700139-A377-4171-B2EB-D49F7658A79B}">
      <dgm:prSet/>
      <dgm:spPr/>
      <dgm:t>
        <a:bodyPr/>
        <a:lstStyle/>
        <a:p>
          <a:endParaRPr lang="en-US"/>
        </a:p>
      </dgm:t>
    </dgm:pt>
    <dgm:pt modelId="{401C0A42-FDA2-4A7F-BF75-9613BEEAE353}" type="sibTrans" cxnId="{01700139-A377-4171-B2EB-D49F7658A79B}">
      <dgm:prSet/>
      <dgm:spPr/>
      <dgm:t>
        <a:bodyPr/>
        <a:lstStyle/>
        <a:p>
          <a:endParaRPr lang="en-US"/>
        </a:p>
      </dgm:t>
    </dgm:pt>
    <dgm:pt modelId="{5517A545-EF57-4618-803F-328C71CF6F97}">
      <dgm:prSet custT="1"/>
      <dgm:spPr/>
      <dgm:t>
        <a:bodyPr/>
        <a:lstStyle/>
        <a:p>
          <a:r>
            <a:rPr lang="en-US" sz="1400" dirty="0">
              <a:solidFill>
                <a:schemeClr val="tx2">
                  <a:lumMod val="10000"/>
                </a:schemeClr>
              </a:solidFill>
            </a:rPr>
            <a:t>Drought Risk Tool (small suppliers, private supplied homes and state small systems 5-15 connections)</a:t>
          </a:r>
          <a:endParaRPr lang="en-US" sz="1400" dirty="0"/>
        </a:p>
      </dgm:t>
    </dgm:pt>
    <dgm:pt modelId="{FB3A1DEC-4CFD-443F-9B87-20B570635943}" type="parTrans" cxnId="{41A9AB92-7846-41B7-BE6D-FCE9469C76AC}">
      <dgm:prSet/>
      <dgm:spPr/>
      <dgm:t>
        <a:bodyPr/>
        <a:lstStyle/>
        <a:p>
          <a:endParaRPr lang="en-US"/>
        </a:p>
      </dgm:t>
    </dgm:pt>
    <dgm:pt modelId="{FF33064E-217A-457F-A39C-9AFAFF0F09E5}" type="sibTrans" cxnId="{41A9AB92-7846-41B7-BE6D-FCE9469C76AC}">
      <dgm:prSet/>
      <dgm:spPr/>
      <dgm:t>
        <a:bodyPr/>
        <a:lstStyle/>
        <a:p>
          <a:endParaRPr lang="en-US"/>
        </a:p>
      </dgm:t>
    </dgm:pt>
    <dgm:pt modelId="{0C87EDB8-1CD0-41A4-9BBA-ADDAB81D6F4B}">
      <dgm:prSet custT="1"/>
      <dgm:spPr/>
      <dgm:t>
        <a:bodyPr/>
        <a:lstStyle/>
        <a:p>
          <a:r>
            <a:rPr lang="en-US" sz="1400" dirty="0">
              <a:solidFill>
                <a:schemeClr val="tx2">
                  <a:lumMod val="10000"/>
                </a:schemeClr>
              </a:solidFill>
            </a:rPr>
            <a:t>All Small Suppliers: Supply conditions annual reporting</a:t>
          </a:r>
        </a:p>
      </dgm:t>
    </dgm:pt>
    <dgm:pt modelId="{EAB87CA1-0ED9-49D1-9CB4-7BA07308A964}" type="parTrans" cxnId="{7536F45C-084A-4C86-980F-CFA9A335323D}">
      <dgm:prSet/>
      <dgm:spPr/>
      <dgm:t>
        <a:bodyPr/>
        <a:lstStyle/>
        <a:p>
          <a:endParaRPr lang="en-US"/>
        </a:p>
      </dgm:t>
    </dgm:pt>
    <dgm:pt modelId="{0D225D2D-E9F7-4585-91F3-7925B36668B6}" type="sibTrans" cxnId="{7536F45C-084A-4C86-980F-CFA9A335323D}">
      <dgm:prSet/>
      <dgm:spPr/>
      <dgm:t>
        <a:bodyPr/>
        <a:lstStyle/>
        <a:p>
          <a:endParaRPr lang="en-US"/>
        </a:p>
      </dgm:t>
    </dgm:pt>
    <dgm:pt modelId="{484B5C23-3721-4E14-8F7D-F54ED9B739CF}">
      <dgm:prSet custT="1"/>
      <dgm:spPr/>
      <dgm:t>
        <a:bodyPr/>
        <a:lstStyle/>
        <a:p>
          <a:r>
            <a:rPr lang="en-US" sz="1400" dirty="0">
              <a:solidFill>
                <a:schemeClr val="tx2">
                  <a:lumMod val="10000"/>
                </a:schemeClr>
              </a:solidFill>
            </a:rPr>
            <a:t>Establish Standing Interagency Drought &amp; Water Shortage Task Force (with local government and stakeholder membership)</a:t>
          </a:r>
        </a:p>
      </dgm:t>
    </dgm:pt>
    <dgm:pt modelId="{B3825612-7ADA-4820-A71D-EA14E47D2C99}" type="parTrans" cxnId="{F3024A92-EC19-4A47-AE04-9E0A378C4303}">
      <dgm:prSet/>
      <dgm:spPr/>
      <dgm:t>
        <a:bodyPr/>
        <a:lstStyle/>
        <a:p>
          <a:endParaRPr lang="en-US"/>
        </a:p>
      </dgm:t>
    </dgm:pt>
    <dgm:pt modelId="{CDBDF71B-FAD0-4C38-A5D3-C26167790574}" type="sibTrans" cxnId="{F3024A92-EC19-4A47-AE04-9E0A378C4303}">
      <dgm:prSet/>
      <dgm:spPr/>
      <dgm:t>
        <a:bodyPr/>
        <a:lstStyle/>
        <a:p>
          <a:endParaRPr lang="en-US"/>
        </a:p>
      </dgm:t>
    </dgm:pt>
    <dgm:pt modelId="{798C0095-4E9B-4DF4-A55B-682957AD8840}">
      <dgm:prSet custT="1"/>
      <dgm:spPr/>
      <dgm:t>
        <a:bodyPr/>
        <a:lstStyle/>
        <a:p>
          <a:r>
            <a:rPr lang="en-US" sz="1400" dirty="0">
              <a:solidFill>
                <a:schemeClr val="tx2">
                  <a:lumMod val="10000"/>
                </a:schemeClr>
              </a:solidFill>
            </a:rPr>
            <a:t>Develop Water Shortage Plan (and assessment) for state smalls water systems (SSWS) and domestic wells (DW) in the county or similar alternative</a:t>
          </a:r>
          <a:endParaRPr lang="en-US" sz="2000" dirty="0"/>
        </a:p>
      </dgm:t>
    </dgm:pt>
    <dgm:pt modelId="{D8C43969-EEF8-4D92-A822-554CA1034346}" type="parTrans" cxnId="{EF80513C-5C81-4B2F-9A90-42825E072096}">
      <dgm:prSet/>
      <dgm:spPr/>
      <dgm:t>
        <a:bodyPr/>
        <a:lstStyle/>
        <a:p>
          <a:endParaRPr lang="en-US"/>
        </a:p>
      </dgm:t>
    </dgm:pt>
    <dgm:pt modelId="{C0C26FFA-FFEE-444B-8746-BFC756C591B7}" type="sibTrans" cxnId="{EF80513C-5C81-4B2F-9A90-42825E072096}">
      <dgm:prSet/>
      <dgm:spPr/>
      <dgm:t>
        <a:bodyPr/>
        <a:lstStyle/>
        <a:p>
          <a:endParaRPr lang="en-US"/>
        </a:p>
      </dgm:t>
    </dgm:pt>
    <dgm:pt modelId="{3A9AA27B-B35B-4731-93AF-1AC9328D5213}">
      <dgm:prSet custT="1"/>
      <dgm:spPr/>
      <dgm:t>
        <a:bodyPr/>
        <a:lstStyle/>
        <a:p>
          <a:r>
            <a:rPr lang="en-US" sz="1400" dirty="0">
              <a:solidFill>
                <a:schemeClr val="tx2">
                  <a:lumMod val="10000"/>
                </a:schemeClr>
              </a:solidFill>
            </a:rPr>
            <a:t>All Small Suppliers: Drought resiliency standards – infrastructure upgrades</a:t>
          </a:r>
        </a:p>
      </dgm:t>
    </dgm:pt>
    <dgm:pt modelId="{5338F837-C7EB-4D99-A5FA-C8666D6E18E0}" type="parTrans" cxnId="{EEBF15FD-B1B0-4253-9682-2072E38D0AB3}">
      <dgm:prSet/>
      <dgm:spPr/>
      <dgm:t>
        <a:bodyPr/>
        <a:lstStyle/>
        <a:p>
          <a:endParaRPr lang="en-US"/>
        </a:p>
      </dgm:t>
    </dgm:pt>
    <dgm:pt modelId="{A60FBE64-13DB-48D1-A33F-E8315D0568A0}" type="sibTrans" cxnId="{EEBF15FD-B1B0-4253-9682-2072E38D0AB3}">
      <dgm:prSet/>
      <dgm:spPr/>
      <dgm:t>
        <a:bodyPr/>
        <a:lstStyle/>
        <a:p>
          <a:endParaRPr lang="en-US"/>
        </a:p>
      </dgm:t>
    </dgm:pt>
    <dgm:pt modelId="{6604B8AE-ED5D-479E-957B-C7BE69CA582B}">
      <dgm:prSet custT="1"/>
      <dgm:spPr/>
      <dgm:t>
        <a:bodyPr/>
        <a:lstStyle/>
        <a:p>
          <a:r>
            <a:rPr lang="en-US" sz="1400" dirty="0">
              <a:solidFill>
                <a:schemeClr val="tx2">
                  <a:lumMod val="10000"/>
                </a:schemeClr>
              </a:solidFill>
            </a:rPr>
            <a:t>&lt;1,000 connections: Drought assessment/element for 15-999 connections into Emergency Response Plan </a:t>
          </a:r>
        </a:p>
      </dgm:t>
    </dgm:pt>
    <dgm:pt modelId="{1C2AF864-E1B4-4311-A7FC-84C20D878EE1}" type="parTrans" cxnId="{15EC31B3-E224-48CB-B258-C253FE258ADE}">
      <dgm:prSet/>
      <dgm:spPr/>
      <dgm:t>
        <a:bodyPr/>
        <a:lstStyle/>
        <a:p>
          <a:endParaRPr lang="en-US"/>
        </a:p>
      </dgm:t>
    </dgm:pt>
    <dgm:pt modelId="{40A4383D-F1E5-4380-AD8F-49A59F15CBC5}" type="sibTrans" cxnId="{15EC31B3-E224-48CB-B258-C253FE258ADE}">
      <dgm:prSet/>
      <dgm:spPr/>
      <dgm:t>
        <a:bodyPr/>
        <a:lstStyle/>
        <a:p>
          <a:endParaRPr lang="en-US"/>
        </a:p>
      </dgm:t>
    </dgm:pt>
    <dgm:pt modelId="{486163C9-F1B9-4069-882E-740B3F85A263}" type="pres">
      <dgm:prSet presAssocID="{6A7AA149-0FC8-42D0-BFEF-20B142AF4D6F}" presName="linear" presStyleCnt="0">
        <dgm:presLayoutVars>
          <dgm:dir/>
          <dgm:animLvl val="lvl"/>
          <dgm:resizeHandles val="exact"/>
        </dgm:presLayoutVars>
      </dgm:prSet>
      <dgm:spPr/>
    </dgm:pt>
    <dgm:pt modelId="{AAB8C1DF-4B85-4E89-8203-2F012CD728F9}" type="pres">
      <dgm:prSet presAssocID="{08BC3364-D1A8-4E23-96F6-A1D02D2D2EE5}" presName="parentLin" presStyleCnt="0"/>
      <dgm:spPr/>
    </dgm:pt>
    <dgm:pt modelId="{61B4E9D8-CFC0-451A-9B77-BE4A0CF868B3}" type="pres">
      <dgm:prSet presAssocID="{08BC3364-D1A8-4E23-96F6-A1D02D2D2EE5}" presName="parentLeftMargin" presStyleLbl="node1" presStyleIdx="0" presStyleCnt="3"/>
      <dgm:spPr/>
    </dgm:pt>
    <dgm:pt modelId="{E0FCE332-F58B-47EC-8B76-1328D1F7FD71}" type="pres">
      <dgm:prSet presAssocID="{08BC3364-D1A8-4E23-96F6-A1D02D2D2EE5}" presName="parentText" presStyleLbl="node1" presStyleIdx="0" presStyleCnt="3" custScaleX="71822">
        <dgm:presLayoutVars>
          <dgm:chMax val="0"/>
          <dgm:bulletEnabled val="1"/>
        </dgm:presLayoutVars>
      </dgm:prSet>
      <dgm:spPr/>
    </dgm:pt>
    <dgm:pt modelId="{80890D86-E7FB-4135-8C2C-98B95F3A25FA}" type="pres">
      <dgm:prSet presAssocID="{08BC3364-D1A8-4E23-96F6-A1D02D2D2EE5}" presName="negativeSpace" presStyleCnt="0"/>
      <dgm:spPr/>
    </dgm:pt>
    <dgm:pt modelId="{675DB292-BD4B-410A-98EB-0587A7FC5DF0}" type="pres">
      <dgm:prSet presAssocID="{08BC3364-D1A8-4E23-96F6-A1D02D2D2EE5}" presName="childText" presStyleLbl="conFgAcc1" presStyleIdx="0" presStyleCnt="3" custLinFactNeighborX="-1048">
        <dgm:presLayoutVars>
          <dgm:bulletEnabled val="1"/>
        </dgm:presLayoutVars>
      </dgm:prSet>
      <dgm:spPr/>
    </dgm:pt>
    <dgm:pt modelId="{738DAC14-C152-4B8F-A7F0-49A8E398E6E6}" type="pres">
      <dgm:prSet presAssocID="{E115DC95-EE60-41EC-B123-CD0B510D58F1}" presName="spaceBetweenRectangles" presStyleCnt="0"/>
      <dgm:spPr/>
    </dgm:pt>
    <dgm:pt modelId="{2C18A6D7-CAD3-4FAE-8652-C7FAFDCFC25E}" type="pres">
      <dgm:prSet presAssocID="{A079EBFF-E430-4A1B-84EC-98ED481B0154}" presName="parentLin" presStyleCnt="0"/>
      <dgm:spPr/>
    </dgm:pt>
    <dgm:pt modelId="{A79B6570-86C2-4568-B293-795FD85E74D8}" type="pres">
      <dgm:prSet presAssocID="{A079EBFF-E430-4A1B-84EC-98ED481B0154}" presName="parentLeftMargin" presStyleLbl="node1" presStyleIdx="0" presStyleCnt="3"/>
      <dgm:spPr/>
    </dgm:pt>
    <dgm:pt modelId="{BA78AC3F-DC7B-4D66-886C-9DF989D936BF}" type="pres">
      <dgm:prSet presAssocID="{A079EBFF-E430-4A1B-84EC-98ED481B0154}" presName="parentText" presStyleLbl="node1" presStyleIdx="1" presStyleCnt="3" custScaleX="71821">
        <dgm:presLayoutVars>
          <dgm:chMax val="0"/>
          <dgm:bulletEnabled val="1"/>
        </dgm:presLayoutVars>
      </dgm:prSet>
      <dgm:spPr/>
    </dgm:pt>
    <dgm:pt modelId="{EBE89605-D1B3-4937-A9B1-1A1A926D4D4A}" type="pres">
      <dgm:prSet presAssocID="{A079EBFF-E430-4A1B-84EC-98ED481B0154}" presName="negativeSpace" presStyleCnt="0"/>
      <dgm:spPr/>
    </dgm:pt>
    <dgm:pt modelId="{70225A9B-D685-4DF3-935F-46393B003253}" type="pres">
      <dgm:prSet presAssocID="{A079EBFF-E430-4A1B-84EC-98ED481B0154}" presName="childText" presStyleLbl="conFgAcc1" presStyleIdx="1" presStyleCnt="3">
        <dgm:presLayoutVars>
          <dgm:bulletEnabled val="1"/>
        </dgm:presLayoutVars>
      </dgm:prSet>
      <dgm:spPr/>
    </dgm:pt>
    <dgm:pt modelId="{803278C0-5E18-4876-85FF-45A3FBBD11FF}" type="pres">
      <dgm:prSet presAssocID="{00D1B48E-86E1-4BF8-8C01-784F574C6ECA}" presName="spaceBetweenRectangles" presStyleCnt="0"/>
      <dgm:spPr/>
    </dgm:pt>
    <dgm:pt modelId="{39FBD90A-66E2-4F3C-AB2C-30B89DA1599C}" type="pres">
      <dgm:prSet presAssocID="{B41ED8C9-2396-45A4-B5D7-5ED5D7DF4515}" presName="parentLin" presStyleCnt="0"/>
      <dgm:spPr/>
    </dgm:pt>
    <dgm:pt modelId="{D301D9B3-94C5-42B8-852E-0AC14D8F0805}" type="pres">
      <dgm:prSet presAssocID="{B41ED8C9-2396-45A4-B5D7-5ED5D7DF4515}" presName="parentLeftMargin" presStyleLbl="node1" presStyleIdx="1" presStyleCnt="3"/>
      <dgm:spPr/>
    </dgm:pt>
    <dgm:pt modelId="{6B8E92F0-2D0F-4F05-8E46-1ADC42E234A8}" type="pres">
      <dgm:prSet presAssocID="{B41ED8C9-2396-45A4-B5D7-5ED5D7DF4515}" presName="parentText" presStyleLbl="node1" presStyleIdx="2" presStyleCnt="3" custScaleX="71822">
        <dgm:presLayoutVars>
          <dgm:chMax val="0"/>
          <dgm:bulletEnabled val="1"/>
        </dgm:presLayoutVars>
      </dgm:prSet>
      <dgm:spPr/>
    </dgm:pt>
    <dgm:pt modelId="{E759DDA0-D916-4AEF-831F-F47CFE78F62A}" type="pres">
      <dgm:prSet presAssocID="{B41ED8C9-2396-45A4-B5D7-5ED5D7DF4515}" presName="negativeSpace" presStyleCnt="0"/>
      <dgm:spPr/>
    </dgm:pt>
    <dgm:pt modelId="{4BA8CD25-B40A-4DA3-9884-45E73FA2A199}" type="pres">
      <dgm:prSet presAssocID="{B41ED8C9-2396-45A4-B5D7-5ED5D7DF4515}" presName="childText" presStyleLbl="conFgAcc1" presStyleIdx="2" presStyleCnt="3">
        <dgm:presLayoutVars>
          <dgm:bulletEnabled val="1"/>
        </dgm:presLayoutVars>
      </dgm:prSet>
      <dgm:spPr/>
    </dgm:pt>
  </dgm:ptLst>
  <dgm:cxnLst>
    <dgm:cxn modelId="{0C964228-7F3F-4303-911A-5A23BFF5EAAC}" type="presOf" srcId="{14C64D7A-3C80-4214-8904-EE186E46349D}" destId="{675DB292-BD4B-410A-98EB-0587A7FC5DF0}" srcOrd="0" destOrd="0" presId="urn:microsoft.com/office/officeart/2005/8/layout/list1"/>
    <dgm:cxn modelId="{035EBF2D-E1A6-4C94-A0F4-3637C14B163C}" type="presOf" srcId="{6604B8AE-ED5D-479E-957B-C7BE69CA582B}" destId="{675DB292-BD4B-410A-98EB-0587A7FC5DF0}" srcOrd="0" destOrd="1" presId="urn:microsoft.com/office/officeart/2005/8/layout/list1"/>
    <dgm:cxn modelId="{01700139-A377-4171-B2EB-D49F7658A79B}" srcId="{A079EBFF-E430-4A1B-84EC-98ED481B0154}" destId="{6AAC0519-9872-44E0-AE74-9F271D65FB23}" srcOrd="0" destOrd="0" parTransId="{9E5901BE-DF04-4AA4-A2B1-AE43A1D5C253}" sibTransId="{401C0A42-FDA2-4A7F-BF75-9613BEEAE353}"/>
    <dgm:cxn modelId="{EF80513C-5C81-4B2F-9A90-42825E072096}" srcId="{A079EBFF-E430-4A1B-84EC-98ED481B0154}" destId="{798C0095-4E9B-4DF4-A55B-682957AD8840}" srcOrd="1" destOrd="0" parTransId="{D8C43969-EEF8-4D92-A822-554CA1034346}" sibTransId="{C0C26FFA-FFEE-444B-8746-BFC756C591B7}"/>
    <dgm:cxn modelId="{E7AC293D-6A52-47A0-A243-3908D7984506}" type="presOf" srcId="{5517A545-EF57-4618-803F-328C71CF6F97}" destId="{4BA8CD25-B40A-4DA3-9884-45E73FA2A199}" srcOrd="0" destOrd="0" presId="urn:microsoft.com/office/officeart/2005/8/layout/list1"/>
    <dgm:cxn modelId="{7536F45C-084A-4C86-980F-CFA9A335323D}" srcId="{08BC3364-D1A8-4E23-96F6-A1D02D2D2EE5}" destId="{0C87EDB8-1CD0-41A4-9BBA-ADDAB81D6F4B}" srcOrd="2" destOrd="0" parTransId="{EAB87CA1-0ED9-49D1-9CB4-7BA07308A964}" sibTransId="{0D225D2D-E9F7-4585-91F3-7925B36668B6}"/>
    <dgm:cxn modelId="{94C8E944-3678-41CB-872F-CEC41E5BB7A3}" srcId="{6A7AA149-0FC8-42D0-BFEF-20B142AF4D6F}" destId="{08BC3364-D1A8-4E23-96F6-A1D02D2D2EE5}" srcOrd="0" destOrd="0" parTransId="{37F77CC6-27F9-440B-A6CD-C7B4867BF51F}" sibTransId="{E115DC95-EE60-41EC-B123-CD0B510D58F1}"/>
    <dgm:cxn modelId="{6C88D66B-3A41-454B-BE38-32C150EB2E78}" srcId="{6A7AA149-0FC8-42D0-BFEF-20B142AF4D6F}" destId="{B41ED8C9-2396-45A4-B5D7-5ED5D7DF4515}" srcOrd="2" destOrd="0" parTransId="{8AA4E765-E6E4-4906-92DF-AEDDBDDC6AD6}" sibTransId="{565611A9-A5D1-4744-A61F-C8A18457A85F}"/>
    <dgm:cxn modelId="{A302D44D-D860-4FDD-8EC2-75E425B88DE3}" type="presOf" srcId="{3A9AA27B-B35B-4731-93AF-1AC9328D5213}" destId="{675DB292-BD4B-410A-98EB-0587A7FC5DF0}" srcOrd="0" destOrd="3" presId="urn:microsoft.com/office/officeart/2005/8/layout/list1"/>
    <dgm:cxn modelId="{F1D7634E-B9C7-434F-9574-BABB85077E28}" type="presOf" srcId="{B41ED8C9-2396-45A4-B5D7-5ED5D7DF4515}" destId="{D301D9B3-94C5-42B8-852E-0AC14D8F0805}" srcOrd="0" destOrd="0" presId="urn:microsoft.com/office/officeart/2005/8/layout/list1"/>
    <dgm:cxn modelId="{2EDFC959-6916-4ED0-9926-EEA0500B4186}" type="presOf" srcId="{6AAC0519-9872-44E0-AE74-9F271D65FB23}" destId="{70225A9B-D685-4DF3-935F-46393B003253}" srcOrd="0" destOrd="0" presId="urn:microsoft.com/office/officeart/2005/8/layout/list1"/>
    <dgm:cxn modelId="{F3024A92-EC19-4A47-AE04-9E0A378C4303}" srcId="{B41ED8C9-2396-45A4-B5D7-5ED5D7DF4515}" destId="{484B5C23-3721-4E14-8F7D-F54ED9B739CF}" srcOrd="1" destOrd="0" parTransId="{B3825612-7ADA-4820-A71D-EA14E47D2C99}" sibTransId="{CDBDF71B-FAD0-4C38-A5D3-C26167790574}"/>
    <dgm:cxn modelId="{41A9AB92-7846-41B7-BE6D-FCE9469C76AC}" srcId="{B41ED8C9-2396-45A4-B5D7-5ED5D7DF4515}" destId="{5517A545-EF57-4618-803F-328C71CF6F97}" srcOrd="0" destOrd="0" parTransId="{FB3A1DEC-4CFD-443F-9B87-20B570635943}" sibTransId="{FF33064E-217A-457F-A39C-9AFAFF0F09E5}"/>
    <dgm:cxn modelId="{24E511A8-B3E2-4326-938C-3754BC79D5E2}" type="presOf" srcId="{B41ED8C9-2396-45A4-B5D7-5ED5D7DF4515}" destId="{6B8E92F0-2D0F-4F05-8E46-1ADC42E234A8}" srcOrd="1" destOrd="0" presId="urn:microsoft.com/office/officeart/2005/8/layout/list1"/>
    <dgm:cxn modelId="{15EC31B3-E224-48CB-B258-C253FE258ADE}" srcId="{08BC3364-D1A8-4E23-96F6-A1D02D2D2EE5}" destId="{6604B8AE-ED5D-479E-957B-C7BE69CA582B}" srcOrd="1" destOrd="0" parTransId="{1C2AF864-E1B4-4311-A7FC-84C20D878EE1}" sibTransId="{40A4383D-F1E5-4380-AD8F-49A59F15CBC5}"/>
    <dgm:cxn modelId="{F70A35CF-0F99-40A3-9364-31297DBE1F05}" srcId="{6A7AA149-0FC8-42D0-BFEF-20B142AF4D6F}" destId="{A079EBFF-E430-4A1B-84EC-98ED481B0154}" srcOrd="1" destOrd="0" parTransId="{17966DB5-D3BE-41D8-BEE4-F9C1EF3BFCBA}" sibTransId="{00D1B48E-86E1-4BF8-8C01-784F574C6ECA}"/>
    <dgm:cxn modelId="{DAF913DB-7C79-45A0-99AE-777E75303BF6}" type="presOf" srcId="{A079EBFF-E430-4A1B-84EC-98ED481B0154}" destId="{BA78AC3F-DC7B-4D66-886C-9DF989D936BF}" srcOrd="1" destOrd="0" presId="urn:microsoft.com/office/officeart/2005/8/layout/list1"/>
    <dgm:cxn modelId="{46F0CEDB-B892-47A6-8ADC-F7938938E4B4}" type="presOf" srcId="{08BC3364-D1A8-4E23-96F6-A1D02D2D2EE5}" destId="{E0FCE332-F58B-47EC-8B76-1328D1F7FD71}" srcOrd="1" destOrd="0" presId="urn:microsoft.com/office/officeart/2005/8/layout/list1"/>
    <dgm:cxn modelId="{E7CFA3DD-A579-42B7-896E-395E4CDBCAF7}" type="presOf" srcId="{6A7AA149-0FC8-42D0-BFEF-20B142AF4D6F}" destId="{486163C9-F1B9-4069-882E-740B3F85A263}" srcOrd="0" destOrd="0" presId="urn:microsoft.com/office/officeart/2005/8/layout/list1"/>
    <dgm:cxn modelId="{EC3769DF-CE67-4ADC-A8A4-6B7C6E647098}" type="presOf" srcId="{08BC3364-D1A8-4E23-96F6-A1D02D2D2EE5}" destId="{61B4E9D8-CFC0-451A-9B77-BE4A0CF868B3}" srcOrd="0" destOrd="0" presId="urn:microsoft.com/office/officeart/2005/8/layout/list1"/>
    <dgm:cxn modelId="{B8AE7CE4-5A9D-424C-BD25-EA6C7A7CEF24}" srcId="{08BC3364-D1A8-4E23-96F6-A1D02D2D2EE5}" destId="{14C64D7A-3C80-4214-8904-EE186E46349D}" srcOrd="0" destOrd="0" parTransId="{F96C4A73-7252-446F-94B8-920A48FE2BFD}" sibTransId="{7AAF57A6-83DB-403E-87CD-D3DAFA701341}"/>
    <dgm:cxn modelId="{4B0ED2F3-8554-4235-A03F-079434984700}" type="presOf" srcId="{A079EBFF-E430-4A1B-84EC-98ED481B0154}" destId="{A79B6570-86C2-4568-B293-795FD85E74D8}" srcOrd="0" destOrd="0" presId="urn:microsoft.com/office/officeart/2005/8/layout/list1"/>
    <dgm:cxn modelId="{944E61F4-EC88-40BE-95C7-5116771B2CD8}" type="presOf" srcId="{798C0095-4E9B-4DF4-A55B-682957AD8840}" destId="{70225A9B-D685-4DF3-935F-46393B003253}" srcOrd="0" destOrd="1" presId="urn:microsoft.com/office/officeart/2005/8/layout/list1"/>
    <dgm:cxn modelId="{A94FD6F4-060C-4349-9333-5A978F4AF23B}" type="presOf" srcId="{0C87EDB8-1CD0-41A4-9BBA-ADDAB81D6F4B}" destId="{675DB292-BD4B-410A-98EB-0587A7FC5DF0}" srcOrd="0" destOrd="2" presId="urn:microsoft.com/office/officeart/2005/8/layout/list1"/>
    <dgm:cxn modelId="{EEBF15FD-B1B0-4253-9682-2072E38D0AB3}" srcId="{08BC3364-D1A8-4E23-96F6-A1D02D2D2EE5}" destId="{3A9AA27B-B35B-4731-93AF-1AC9328D5213}" srcOrd="3" destOrd="0" parTransId="{5338F837-C7EB-4D99-A5FA-C8666D6E18E0}" sibTransId="{A60FBE64-13DB-48D1-A33F-E8315D0568A0}"/>
    <dgm:cxn modelId="{37617DFE-9D8E-49CB-B177-D903996D5896}" type="presOf" srcId="{484B5C23-3721-4E14-8F7D-F54ED9B739CF}" destId="{4BA8CD25-B40A-4DA3-9884-45E73FA2A199}" srcOrd="0" destOrd="1" presId="urn:microsoft.com/office/officeart/2005/8/layout/list1"/>
    <dgm:cxn modelId="{C8F74CF2-0C9D-4301-ADC1-9875ED525329}" type="presParOf" srcId="{486163C9-F1B9-4069-882E-740B3F85A263}" destId="{AAB8C1DF-4B85-4E89-8203-2F012CD728F9}" srcOrd="0" destOrd="0" presId="urn:microsoft.com/office/officeart/2005/8/layout/list1"/>
    <dgm:cxn modelId="{651488D2-631B-44F9-B0AD-1F2CA462D18D}" type="presParOf" srcId="{AAB8C1DF-4B85-4E89-8203-2F012CD728F9}" destId="{61B4E9D8-CFC0-451A-9B77-BE4A0CF868B3}" srcOrd="0" destOrd="0" presId="urn:microsoft.com/office/officeart/2005/8/layout/list1"/>
    <dgm:cxn modelId="{FC0FCF22-18E9-4BCB-A2F1-0D7304EF70E2}" type="presParOf" srcId="{AAB8C1DF-4B85-4E89-8203-2F012CD728F9}" destId="{E0FCE332-F58B-47EC-8B76-1328D1F7FD71}" srcOrd="1" destOrd="0" presId="urn:microsoft.com/office/officeart/2005/8/layout/list1"/>
    <dgm:cxn modelId="{B752139B-7ABF-4EBA-8AC7-F6282EAFCC88}" type="presParOf" srcId="{486163C9-F1B9-4069-882E-740B3F85A263}" destId="{80890D86-E7FB-4135-8C2C-98B95F3A25FA}" srcOrd="1" destOrd="0" presId="urn:microsoft.com/office/officeart/2005/8/layout/list1"/>
    <dgm:cxn modelId="{7B1D6F21-C92D-4B49-BAFB-BA6A65064DAB}" type="presParOf" srcId="{486163C9-F1B9-4069-882E-740B3F85A263}" destId="{675DB292-BD4B-410A-98EB-0587A7FC5DF0}" srcOrd="2" destOrd="0" presId="urn:microsoft.com/office/officeart/2005/8/layout/list1"/>
    <dgm:cxn modelId="{A6525F80-8AA6-4707-A6EE-FA6262238E1D}" type="presParOf" srcId="{486163C9-F1B9-4069-882E-740B3F85A263}" destId="{738DAC14-C152-4B8F-A7F0-49A8E398E6E6}" srcOrd="3" destOrd="0" presId="urn:microsoft.com/office/officeart/2005/8/layout/list1"/>
    <dgm:cxn modelId="{C1554C31-0D45-4C40-AE09-C248A36752B9}" type="presParOf" srcId="{486163C9-F1B9-4069-882E-740B3F85A263}" destId="{2C18A6D7-CAD3-4FAE-8652-C7FAFDCFC25E}" srcOrd="4" destOrd="0" presId="urn:microsoft.com/office/officeart/2005/8/layout/list1"/>
    <dgm:cxn modelId="{BCB0C5E2-3E0A-4E5E-A6D7-773F93953702}" type="presParOf" srcId="{2C18A6D7-CAD3-4FAE-8652-C7FAFDCFC25E}" destId="{A79B6570-86C2-4568-B293-795FD85E74D8}" srcOrd="0" destOrd="0" presId="urn:microsoft.com/office/officeart/2005/8/layout/list1"/>
    <dgm:cxn modelId="{CD38053A-89B3-4EA8-8D9C-05D61D101D05}" type="presParOf" srcId="{2C18A6D7-CAD3-4FAE-8652-C7FAFDCFC25E}" destId="{BA78AC3F-DC7B-4D66-886C-9DF989D936BF}" srcOrd="1" destOrd="0" presId="urn:microsoft.com/office/officeart/2005/8/layout/list1"/>
    <dgm:cxn modelId="{9932FC2B-9E6A-42E4-A56D-72DB05A63278}" type="presParOf" srcId="{486163C9-F1B9-4069-882E-740B3F85A263}" destId="{EBE89605-D1B3-4937-A9B1-1A1A926D4D4A}" srcOrd="5" destOrd="0" presId="urn:microsoft.com/office/officeart/2005/8/layout/list1"/>
    <dgm:cxn modelId="{9DEB1732-26E5-48AF-993C-630F7D510059}" type="presParOf" srcId="{486163C9-F1B9-4069-882E-740B3F85A263}" destId="{70225A9B-D685-4DF3-935F-46393B003253}" srcOrd="6" destOrd="0" presId="urn:microsoft.com/office/officeart/2005/8/layout/list1"/>
    <dgm:cxn modelId="{E12CDAA1-BF1F-4E28-9338-27595F654C14}" type="presParOf" srcId="{486163C9-F1B9-4069-882E-740B3F85A263}" destId="{803278C0-5E18-4876-85FF-45A3FBBD11FF}" srcOrd="7" destOrd="0" presId="urn:microsoft.com/office/officeart/2005/8/layout/list1"/>
    <dgm:cxn modelId="{CBD9B946-F4D6-4D7A-92FA-D4934E6740FD}" type="presParOf" srcId="{486163C9-F1B9-4069-882E-740B3F85A263}" destId="{39FBD90A-66E2-4F3C-AB2C-30B89DA1599C}" srcOrd="8" destOrd="0" presId="urn:microsoft.com/office/officeart/2005/8/layout/list1"/>
    <dgm:cxn modelId="{7F59FC14-A680-4F5E-8005-E3AAF12BE687}" type="presParOf" srcId="{39FBD90A-66E2-4F3C-AB2C-30B89DA1599C}" destId="{D301D9B3-94C5-42B8-852E-0AC14D8F0805}" srcOrd="0" destOrd="0" presId="urn:microsoft.com/office/officeart/2005/8/layout/list1"/>
    <dgm:cxn modelId="{5E4604AE-A2B4-4765-91DE-A1334C5F45BE}" type="presParOf" srcId="{39FBD90A-66E2-4F3C-AB2C-30B89DA1599C}" destId="{6B8E92F0-2D0F-4F05-8E46-1ADC42E234A8}" srcOrd="1" destOrd="0" presId="urn:microsoft.com/office/officeart/2005/8/layout/list1"/>
    <dgm:cxn modelId="{6DE2DC0C-B40C-4DAC-8153-DCB945AF96A2}" type="presParOf" srcId="{486163C9-F1B9-4069-882E-740B3F85A263}" destId="{E759DDA0-D916-4AEF-831F-F47CFE78F62A}" srcOrd="9" destOrd="0" presId="urn:microsoft.com/office/officeart/2005/8/layout/list1"/>
    <dgm:cxn modelId="{002114C8-B3E2-4FF8-ABFC-DDEE48CB55DC}" type="presParOf" srcId="{486163C9-F1B9-4069-882E-740B3F85A263}" destId="{4BA8CD25-B40A-4DA3-9884-45E73FA2A199}"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AA149-0FC8-42D0-BFEF-20B142AF4D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8BC3364-D1A8-4E23-96F6-A1D02D2D2EE5}">
      <dgm:prSet phldrT="[Text]" custT="1"/>
      <dgm:spPr/>
      <dgm:t>
        <a:bodyPr/>
        <a:lstStyle/>
        <a:p>
          <a:r>
            <a:rPr lang="en-US" sz="2500" dirty="0"/>
            <a:t>Small Suppliers*</a:t>
          </a:r>
        </a:p>
      </dgm:t>
    </dgm:pt>
    <dgm:pt modelId="{37F77CC6-27F9-440B-A6CD-C7B4867BF51F}" type="parTrans" cxnId="{94C8E944-3678-41CB-872F-CEC41E5BB7A3}">
      <dgm:prSet/>
      <dgm:spPr/>
      <dgm:t>
        <a:bodyPr/>
        <a:lstStyle/>
        <a:p>
          <a:endParaRPr lang="en-US"/>
        </a:p>
      </dgm:t>
    </dgm:pt>
    <dgm:pt modelId="{E115DC95-EE60-41EC-B123-CD0B510D58F1}" type="sibTrans" cxnId="{94C8E944-3678-41CB-872F-CEC41E5BB7A3}">
      <dgm:prSet/>
      <dgm:spPr/>
      <dgm:t>
        <a:bodyPr/>
        <a:lstStyle/>
        <a:p>
          <a:endParaRPr lang="en-US"/>
        </a:p>
      </dgm:t>
    </dgm:pt>
    <dgm:pt modelId="{14C64D7A-3C80-4214-8904-EE186E46349D}">
      <dgm:prSet custT="1"/>
      <dgm:spPr/>
      <dgm:t>
        <a:bodyPr/>
        <a:lstStyle/>
        <a:p>
          <a:r>
            <a:rPr lang="en-US" sz="2000" dirty="0">
              <a:solidFill>
                <a:schemeClr val="tx2">
                  <a:lumMod val="10000"/>
                </a:schemeClr>
              </a:solidFill>
            </a:rPr>
            <a:t>1,000-2,999 connections + schools: Water shortage contingency plan</a:t>
          </a:r>
        </a:p>
      </dgm:t>
    </dgm:pt>
    <dgm:pt modelId="{F96C4A73-7252-446F-94B8-920A48FE2BFD}" type="parTrans" cxnId="{B8AE7CE4-5A9D-424C-BD25-EA6C7A7CEF24}">
      <dgm:prSet/>
      <dgm:spPr/>
      <dgm:t>
        <a:bodyPr/>
        <a:lstStyle/>
        <a:p>
          <a:endParaRPr lang="en-US"/>
        </a:p>
      </dgm:t>
    </dgm:pt>
    <dgm:pt modelId="{7AAF57A6-83DB-403E-87CD-D3DAFA701341}" type="sibTrans" cxnId="{B8AE7CE4-5A9D-424C-BD25-EA6C7A7CEF24}">
      <dgm:prSet/>
      <dgm:spPr/>
      <dgm:t>
        <a:bodyPr/>
        <a:lstStyle/>
        <a:p>
          <a:endParaRPr lang="en-US"/>
        </a:p>
      </dgm:t>
    </dgm:pt>
    <dgm:pt modelId="{0C87EDB8-1CD0-41A4-9BBA-ADDAB81D6F4B}">
      <dgm:prSet custT="1"/>
      <dgm:spPr/>
      <dgm:t>
        <a:bodyPr/>
        <a:lstStyle/>
        <a:p>
          <a:r>
            <a:rPr lang="en-US" sz="2000" dirty="0">
              <a:solidFill>
                <a:schemeClr val="tx2">
                  <a:lumMod val="10000"/>
                </a:schemeClr>
              </a:solidFill>
            </a:rPr>
            <a:t>All Small Suppliers: Supply conditions annual reporting</a:t>
          </a:r>
        </a:p>
      </dgm:t>
    </dgm:pt>
    <dgm:pt modelId="{EAB87CA1-0ED9-49D1-9CB4-7BA07308A964}" type="parTrans" cxnId="{7536F45C-084A-4C86-980F-CFA9A335323D}">
      <dgm:prSet/>
      <dgm:spPr/>
      <dgm:t>
        <a:bodyPr/>
        <a:lstStyle/>
        <a:p>
          <a:endParaRPr lang="en-US"/>
        </a:p>
      </dgm:t>
    </dgm:pt>
    <dgm:pt modelId="{0D225D2D-E9F7-4585-91F3-7925B36668B6}" type="sibTrans" cxnId="{7536F45C-084A-4C86-980F-CFA9A335323D}">
      <dgm:prSet/>
      <dgm:spPr/>
      <dgm:t>
        <a:bodyPr/>
        <a:lstStyle/>
        <a:p>
          <a:endParaRPr lang="en-US"/>
        </a:p>
      </dgm:t>
    </dgm:pt>
    <dgm:pt modelId="{3A9AA27B-B35B-4731-93AF-1AC9328D5213}">
      <dgm:prSet custT="1"/>
      <dgm:spPr/>
      <dgm:t>
        <a:bodyPr/>
        <a:lstStyle/>
        <a:p>
          <a:r>
            <a:rPr lang="en-US" sz="2000" dirty="0">
              <a:solidFill>
                <a:schemeClr val="tx2">
                  <a:lumMod val="10000"/>
                </a:schemeClr>
              </a:solidFill>
            </a:rPr>
            <a:t>All Small Suppliers: Drought resiliency standards – infrastructure upgrades</a:t>
          </a:r>
        </a:p>
      </dgm:t>
    </dgm:pt>
    <dgm:pt modelId="{5338F837-C7EB-4D99-A5FA-C8666D6E18E0}" type="parTrans" cxnId="{EEBF15FD-B1B0-4253-9682-2072E38D0AB3}">
      <dgm:prSet/>
      <dgm:spPr/>
      <dgm:t>
        <a:bodyPr/>
        <a:lstStyle/>
        <a:p>
          <a:endParaRPr lang="en-US"/>
        </a:p>
      </dgm:t>
    </dgm:pt>
    <dgm:pt modelId="{A60FBE64-13DB-48D1-A33F-E8315D0568A0}" type="sibTrans" cxnId="{EEBF15FD-B1B0-4253-9682-2072E38D0AB3}">
      <dgm:prSet/>
      <dgm:spPr/>
      <dgm:t>
        <a:bodyPr/>
        <a:lstStyle/>
        <a:p>
          <a:endParaRPr lang="en-US"/>
        </a:p>
      </dgm:t>
    </dgm:pt>
    <dgm:pt modelId="{6604B8AE-ED5D-479E-957B-C7BE69CA582B}">
      <dgm:prSet custT="1"/>
      <dgm:spPr/>
      <dgm:t>
        <a:bodyPr/>
        <a:lstStyle/>
        <a:p>
          <a:r>
            <a:rPr lang="en-US" sz="2000" dirty="0">
              <a:solidFill>
                <a:schemeClr val="tx2">
                  <a:lumMod val="10000"/>
                </a:schemeClr>
              </a:solidFill>
            </a:rPr>
            <a:t>&lt;1,000 connections: Drought assessment/element for 15-999 connections into Emergency Notification Plan or Emergency Response Plan</a:t>
          </a:r>
        </a:p>
      </dgm:t>
    </dgm:pt>
    <dgm:pt modelId="{1C2AF864-E1B4-4311-A7FC-84C20D878EE1}" type="parTrans" cxnId="{15EC31B3-E224-48CB-B258-C253FE258ADE}">
      <dgm:prSet/>
      <dgm:spPr/>
      <dgm:t>
        <a:bodyPr/>
        <a:lstStyle/>
        <a:p>
          <a:endParaRPr lang="en-US"/>
        </a:p>
      </dgm:t>
    </dgm:pt>
    <dgm:pt modelId="{40A4383D-F1E5-4380-AD8F-49A59F15CBC5}" type="sibTrans" cxnId="{15EC31B3-E224-48CB-B258-C253FE258ADE}">
      <dgm:prSet/>
      <dgm:spPr/>
      <dgm:t>
        <a:bodyPr/>
        <a:lstStyle/>
        <a:p>
          <a:endParaRPr lang="en-US"/>
        </a:p>
      </dgm:t>
    </dgm:pt>
    <dgm:pt modelId="{C2ABC993-9644-4CEF-A769-19A1C0A87487}">
      <dgm:prSet custT="1"/>
      <dgm:spPr/>
      <dgm:t>
        <a:bodyPr/>
        <a:lstStyle/>
        <a:p>
          <a:endParaRPr lang="en-US" sz="2000" dirty="0">
            <a:solidFill>
              <a:schemeClr val="tx2">
                <a:lumMod val="10000"/>
              </a:schemeClr>
            </a:solidFill>
          </a:endParaRPr>
        </a:p>
      </dgm:t>
    </dgm:pt>
    <dgm:pt modelId="{213D056C-1694-472A-BEB5-C2C685905F15}" type="parTrans" cxnId="{B07717EE-3914-4BD0-B082-640A0AD70BEF}">
      <dgm:prSet/>
      <dgm:spPr/>
      <dgm:t>
        <a:bodyPr/>
        <a:lstStyle/>
        <a:p>
          <a:endParaRPr lang="en-US"/>
        </a:p>
      </dgm:t>
    </dgm:pt>
    <dgm:pt modelId="{CB8C3E3D-FA85-424C-BB00-FAC63F97E6AE}" type="sibTrans" cxnId="{B07717EE-3914-4BD0-B082-640A0AD70BEF}">
      <dgm:prSet/>
      <dgm:spPr/>
      <dgm:t>
        <a:bodyPr/>
        <a:lstStyle/>
        <a:p>
          <a:endParaRPr lang="en-US"/>
        </a:p>
      </dgm:t>
    </dgm:pt>
    <dgm:pt modelId="{45A0F9E6-16F3-4F30-802A-B150086C10D2}">
      <dgm:prSet custT="1"/>
      <dgm:spPr/>
      <dgm:t>
        <a:bodyPr/>
        <a:lstStyle/>
        <a:p>
          <a:endParaRPr lang="en-US" sz="2000" dirty="0">
            <a:solidFill>
              <a:schemeClr val="tx2">
                <a:lumMod val="10000"/>
              </a:schemeClr>
            </a:solidFill>
          </a:endParaRPr>
        </a:p>
      </dgm:t>
    </dgm:pt>
    <dgm:pt modelId="{2430C832-A0F9-4BB5-A561-864C694A7F7F}" type="parTrans" cxnId="{3848D3F7-43CE-42EF-A600-56E2F77D2226}">
      <dgm:prSet/>
      <dgm:spPr/>
      <dgm:t>
        <a:bodyPr/>
        <a:lstStyle/>
        <a:p>
          <a:endParaRPr lang="en-US"/>
        </a:p>
      </dgm:t>
    </dgm:pt>
    <dgm:pt modelId="{E225730D-4AE0-42BC-8E63-6ABFCDE6CDDD}" type="sibTrans" cxnId="{3848D3F7-43CE-42EF-A600-56E2F77D2226}">
      <dgm:prSet/>
      <dgm:spPr/>
      <dgm:t>
        <a:bodyPr/>
        <a:lstStyle/>
        <a:p>
          <a:endParaRPr lang="en-US"/>
        </a:p>
      </dgm:t>
    </dgm:pt>
    <dgm:pt modelId="{9FF7B5AB-0EA6-4D82-87BD-FDBEE1E11F29}">
      <dgm:prSet custT="1"/>
      <dgm:spPr/>
      <dgm:t>
        <a:bodyPr/>
        <a:lstStyle/>
        <a:p>
          <a:endParaRPr lang="en-US" sz="2000" dirty="0">
            <a:solidFill>
              <a:schemeClr val="tx2">
                <a:lumMod val="10000"/>
              </a:schemeClr>
            </a:solidFill>
          </a:endParaRPr>
        </a:p>
      </dgm:t>
    </dgm:pt>
    <dgm:pt modelId="{3EEDF273-0036-46C9-AB1D-EC748E119B87}" type="sibTrans" cxnId="{982E7D4D-1B6F-4E08-94D0-3CF25C2C9205}">
      <dgm:prSet/>
      <dgm:spPr/>
      <dgm:t>
        <a:bodyPr/>
        <a:lstStyle/>
        <a:p>
          <a:endParaRPr lang="en-US"/>
        </a:p>
      </dgm:t>
    </dgm:pt>
    <dgm:pt modelId="{0CDBE638-00F8-432D-85AD-9AC1D79C1500}" type="parTrans" cxnId="{982E7D4D-1B6F-4E08-94D0-3CF25C2C9205}">
      <dgm:prSet/>
      <dgm:spPr/>
      <dgm:t>
        <a:bodyPr/>
        <a:lstStyle/>
        <a:p>
          <a:endParaRPr lang="en-US"/>
        </a:p>
      </dgm:t>
    </dgm:pt>
    <dgm:pt modelId="{486163C9-F1B9-4069-882E-740B3F85A263}" type="pres">
      <dgm:prSet presAssocID="{6A7AA149-0FC8-42D0-BFEF-20B142AF4D6F}" presName="linear" presStyleCnt="0">
        <dgm:presLayoutVars>
          <dgm:dir/>
          <dgm:animLvl val="lvl"/>
          <dgm:resizeHandles val="exact"/>
        </dgm:presLayoutVars>
      </dgm:prSet>
      <dgm:spPr/>
    </dgm:pt>
    <dgm:pt modelId="{AAB8C1DF-4B85-4E89-8203-2F012CD728F9}" type="pres">
      <dgm:prSet presAssocID="{08BC3364-D1A8-4E23-96F6-A1D02D2D2EE5}" presName="parentLin" presStyleCnt="0"/>
      <dgm:spPr/>
    </dgm:pt>
    <dgm:pt modelId="{61B4E9D8-CFC0-451A-9B77-BE4A0CF868B3}" type="pres">
      <dgm:prSet presAssocID="{08BC3364-D1A8-4E23-96F6-A1D02D2D2EE5}" presName="parentLeftMargin" presStyleLbl="node1" presStyleIdx="0" presStyleCnt="1"/>
      <dgm:spPr/>
    </dgm:pt>
    <dgm:pt modelId="{E0FCE332-F58B-47EC-8B76-1328D1F7FD71}" type="pres">
      <dgm:prSet presAssocID="{08BC3364-D1A8-4E23-96F6-A1D02D2D2EE5}" presName="parentText" presStyleLbl="node1" presStyleIdx="0" presStyleCnt="1" custScaleX="71822" custScaleY="50875" custLinFactNeighborX="-13547" custLinFactNeighborY="-16545">
        <dgm:presLayoutVars>
          <dgm:chMax val="0"/>
          <dgm:bulletEnabled val="1"/>
        </dgm:presLayoutVars>
      </dgm:prSet>
      <dgm:spPr/>
    </dgm:pt>
    <dgm:pt modelId="{80890D86-E7FB-4135-8C2C-98B95F3A25FA}" type="pres">
      <dgm:prSet presAssocID="{08BC3364-D1A8-4E23-96F6-A1D02D2D2EE5}" presName="negativeSpace" presStyleCnt="0"/>
      <dgm:spPr/>
    </dgm:pt>
    <dgm:pt modelId="{675DB292-BD4B-410A-98EB-0587A7FC5DF0}" type="pres">
      <dgm:prSet presAssocID="{08BC3364-D1A8-4E23-96F6-A1D02D2D2EE5}" presName="childText" presStyleLbl="conFgAcc1" presStyleIdx="0" presStyleCnt="1" custLinFactNeighborX="-1048">
        <dgm:presLayoutVars>
          <dgm:bulletEnabled val="1"/>
        </dgm:presLayoutVars>
      </dgm:prSet>
      <dgm:spPr/>
    </dgm:pt>
  </dgm:ptLst>
  <dgm:cxnLst>
    <dgm:cxn modelId="{7512F316-6995-4ACE-9295-C55C9CF0ADAA}" type="presOf" srcId="{45A0F9E6-16F3-4F30-802A-B150086C10D2}" destId="{675DB292-BD4B-410A-98EB-0587A7FC5DF0}" srcOrd="0" destOrd="5" presId="urn:microsoft.com/office/officeart/2005/8/layout/list1"/>
    <dgm:cxn modelId="{0C964228-7F3F-4303-911A-5A23BFF5EAAC}" type="presOf" srcId="{14C64D7A-3C80-4214-8904-EE186E46349D}" destId="{675DB292-BD4B-410A-98EB-0587A7FC5DF0}" srcOrd="0" destOrd="0" presId="urn:microsoft.com/office/officeart/2005/8/layout/list1"/>
    <dgm:cxn modelId="{035EBF2D-E1A6-4C94-A0F4-3637C14B163C}" type="presOf" srcId="{6604B8AE-ED5D-479E-957B-C7BE69CA582B}" destId="{675DB292-BD4B-410A-98EB-0587A7FC5DF0}" srcOrd="0" destOrd="2" presId="urn:microsoft.com/office/officeart/2005/8/layout/list1"/>
    <dgm:cxn modelId="{7536F45C-084A-4C86-980F-CFA9A335323D}" srcId="{08BC3364-D1A8-4E23-96F6-A1D02D2D2EE5}" destId="{0C87EDB8-1CD0-41A4-9BBA-ADDAB81D6F4B}" srcOrd="4" destOrd="0" parTransId="{EAB87CA1-0ED9-49D1-9CB4-7BA07308A964}" sibTransId="{0D225D2D-E9F7-4585-91F3-7925B36668B6}"/>
    <dgm:cxn modelId="{94C8E944-3678-41CB-872F-CEC41E5BB7A3}" srcId="{6A7AA149-0FC8-42D0-BFEF-20B142AF4D6F}" destId="{08BC3364-D1A8-4E23-96F6-A1D02D2D2EE5}" srcOrd="0" destOrd="0" parTransId="{37F77CC6-27F9-440B-A6CD-C7B4867BF51F}" sibTransId="{E115DC95-EE60-41EC-B123-CD0B510D58F1}"/>
    <dgm:cxn modelId="{982E7D4D-1B6F-4E08-94D0-3CF25C2C9205}" srcId="{08BC3364-D1A8-4E23-96F6-A1D02D2D2EE5}" destId="{9FF7B5AB-0EA6-4D82-87BD-FDBEE1E11F29}" srcOrd="3" destOrd="0" parTransId="{0CDBE638-00F8-432D-85AD-9AC1D79C1500}" sibTransId="{3EEDF273-0036-46C9-AB1D-EC748E119B87}"/>
    <dgm:cxn modelId="{A302D44D-D860-4FDD-8EC2-75E425B88DE3}" type="presOf" srcId="{3A9AA27B-B35B-4731-93AF-1AC9328D5213}" destId="{675DB292-BD4B-410A-98EB-0587A7FC5DF0}" srcOrd="0" destOrd="6" presId="urn:microsoft.com/office/officeart/2005/8/layout/list1"/>
    <dgm:cxn modelId="{3586B686-BD9D-4EE3-B497-A70A43D2E086}" type="presOf" srcId="{C2ABC993-9644-4CEF-A769-19A1C0A87487}" destId="{675DB292-BD4B-410A-98EB-0587A7FC5DF0}" srcOrd="0" destOrd="1" presId="urn:microsoft.com/office/officeart/2005/8/layout/list1"/>
    <dgm:cxn modelId="{15EC31B3-E224-48CB-B258-C253FE258ADE}" srcId="{08BC3364-D1A8-4E23-96F6-A1D02D2D2EE5}" destId="{6604B8AE-ED5D-479E-957B-C7BE69CA582B}" srcOrd="2" destOrd="0" parTransId="{1C2AF864-E1B4-4311-A7FC-84C20D878EE1}" sibTransId="{40A4383D-F1E5-4380-AD8F-49A59F15CBC5}"/>
    <dgm:cxn modelId="{46F0CEDB-B892-47A6-8ADC-F7938938E4B4}" type="presOf" srcId="{08BC3364-D1A8-4E23-96F6-A1D02D2D2EE5}" destId="{E0FCE332-F58B-47EC-8B76-1328D1F7FD71}" srcOrd="1" destOrd="0" presId="urn:microsoft.com/office/officeart/2005/8/layout/list1"/>
    <dgm:cxn modelId="{E7CFA3DD-A579-42B7-896E-395E4CDBCAF7}" type="presOf" srcId="{6A7AA149-0FC8-42D0-BFEF-20B142AF4D6F}" destId="{486163C9-F1B9-4069-882E-740B3F85A263}" srcOrd="0" destOrd="0" presId="urn:microsoft.com/office/officeart/2005/8/layout/list1"/>
    <dgm:cxn modelId="{63D281DE-2F2E-4B15-A302-A46A067265AD}" type="presOf" srcId="{9FF7B5AB-0EA6-4D82-87BD-FDBEE1E11F29}" destId="{675DB292-BD4B-410A-98EB-0587A7FC5DF0}" srcOrd="0" destOrd="3" presId="urn:microsoft.com/office/officeart/2005/8/layout/list1"/>
    <dgm:cxn modelId="{EC3769DF-CE67-4ADC-A8A4-6B7C6E647098}" type="presOf" srcId="{08BC3364-D1A8-4E23-96F6-A1D02D2D2EE5}" destId="{61B4E9D8-CFC0-451A-9B77-BE4A0CF868B3}" srcOrd="0" destOrd="0" presId="urn:microsoft.com/office/officeart/2005/8/layout/list1"/>
    <dgm:cxn modelId="{B8AE7CE4-5A9D-424C-BD25-EA6C7A7CEF24}" srcId="{08BC3364-D1A8-4E23-96F6-A1D02D2D2EE5}" destId="{14C64D7A-3C80-4214-8904-EE186E46349D}" srcOrd="0" destOrd="0" parTransId="{F96C4A73-7252-446F-94B8-920A48FE2BFD}" sibTransId="{7AAF57A6-83DB-403E-87CD-D3DAFA701341}"/>
    <dgm:cxn modelId="{B07717EE-3914-4BD0-B082-640A0AD70BEF}" srcId="{08BC3364-D1A8-4E23-96F6-A1D02D2D2EE5}" destId="{C2ABC993-9644-4CEF-A769-19A1C0A87487}" srcOrd="1" destOrd="0" parTransId="{213D056C-1694-472A-BEB5-C2C685905F15}" sibTransId="{CB8C3E3D-FA85-424C-BB00-FAC63F97E6AE}"/>
    <dgm:cxn modelId="{A94FD6F4-060C-4349-9333-5A978F4AF23B}" type="presOf" srcId="{0C87EDB8-1CD0-41A4-9BBA-ADDAB81D6F4B}" destId="{675DB292-BD4B-410A-98EB-0587A7FC5DF0}" srcOrd="0" destOrd="4" presId="urn:microsoft.com/office/officeart/2005/8/layout/list1"/>
    <dgm:cxn modelId="{3848D3F7-43CE-42EF-A600-56E2F77D2226}" srcId="{08BC3364-D1A8-4E23-96F6-A1D02D2D2EE5}" destId="{45A0F9E6-16F3-4F30-802A-B150086C10D2}" srcOrd="5" destOrd="0" parTransId="{2430C832-A0F9-4BB5-A561-864C694A7F7F}" sibTransId="{E225730D-4AE0-42BC-8E63-6ABFCDE6CDDD}"/>
    <dgm:cxn modelId="{EEBF15FD-B1B0-4253-9682-2072E38D0AB3}" srcId="{08BC3364-D1A8-4E23-96F6-A1D02D2D2EE5}" destId="{3A9AA27B-B35B-4731-93AF-1AC9328D5213}" srcOrd="6" destOrd="0" parTransId="{5338F837-C7EB-4D99-A5FA-C8666D6E18E0}" sibTransId="{A60FBE64-13DB-48D1-A33F-E8315D0568A0}"/>
    <dgm:cxn modelId="{C8F74CF2-0C9D-4301-ADC1-9875ED525329}" type="presParOf" srcId="{486163C9-F1B9-4069-882E-740B3F85A263}" destId="{AAB8C1DF-4B85-4E89-8203-2F012CD728F9}" srcOrd="0" destOrd="0" presId="urn:microsoft.com/office/officeart/2005/8/layout/list1"/>
    <dgm:cxn modelId="{651488D2-631B-44F9-B0AD-1F2CA462D18D}" type="presParOf" srcId="{AAB8C1DF-4B85-4E89-8203-2F012CD728F9}" destId="{61B4E9D8-CFC0-451A-9B77-BE4A0CF868B3}" srcOrd="0" destOrd="0" presId="urn:microsoft.com/office/officeart/2005/8/layout/list1"/>
    <dgm:cxn modelId="{FC0FCF22-18E9-4BCB-A2F1-0D7304EF70E2}" type="presParOf" srcId="{AAB8C1DF-4B85-4E89-8203-2F012CD728F9}" destId="{E0FCE332-F58B-47EC-8B76-1328D1F7FD71}" srcOrd="1" destOrd="0" presId="urn:microsoft.com/office/officeart/2005/8/layout/list1"/>
    <dgm:cxn modelId="{B752139B-7ABF-4EBA-8AC7-F6282EAFCC88}" type="presParOf" srcId="{486163C9-F1B9-4069-882E-740B3F85A263}" destId="{80890D86-E7FB-4135-8C2C-98B95F3A25FA}" srcOrd="1" destOrd="0" presId="urn:microsoft.com/office/officeart/2005/8/layout/list1"/>
    <dgm:cxn modelId="{7B1D6F21-C92D-4B49-BAFB-BA6A65064DAB}" type="presParOf" srcId="{486163C9-F1B9-4069-882E-740B3F85A263}" destId="{675DB292-BD4B-410A-98EB-0587A7FC5DF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AA149-0FC8-42D0-BFEF-20B142AF4D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079EBFF-E430-4A1B-84EC-98ED481B0154}">
      <dgm:prSet phldrT="[Text]" custT="1"/>
      <dgm:spPr>
        <a:solidFill>
          <a:srgbClr val="00B050"/>
        </a:solidFill>
        <a:ln>
          <a:solidFill>
            <a:srgbClr val="00B050"/>
          </a:solidFill>
        </a:ln>
      </dgm:spPr>
      <dgm:t>
        <a:bodyPr/>
        <a:lstStyle/>
        <a:p>
          <a:r>
            <a:rPr lang="en-US" sz="2500" dirty="0"/>
            <a:t>Counties</a:t>
          </a:r>
        </a:p>
      </dgm:t>
    </dgm:pt>
    <dgm:pt modelId="{17966DB5-D3BE-41D8-BEE4-F9C1EF3BFCBA}" type="parTrans" cxnId="{F70A35CF-0F99-40A3-9364-31297DBE1F05}">
      <dgm:prSet/>
      <dgm:spPr/>
      <dgm:t>
        <a:bodyPr/>
        <a:lstStyle/>
        <a:p>
          <a:endParaRPr lang="en-US"/>
        </a:p>
      </dgm:t>
    </dgm:pt>
    <dgm:pt modelId="{00D1B48E-86E1-4BF8-8C01-784F574C6ECA}" type="sibTrans" cxnId="{F70A35CF-0F99-40A3-9364-31297DBE1F05}">
      <dgm:prSet/>
      <dgm:spPr/>
      <dgm:t>
        <a:bodyPr/>
        <a:lstStyle/>
        <a:p>
          <a:endParaRPr lang="en-US"/>
        </a:p>
      </dgm:t>
    </dgm:pt>
    <dgm:pt modelId="{6AAC0519-9872-44E0-AE74-9F271D65FB23}">
      <dgm:prSet custT="1"/>
      <dgm:spPr>
        <a:ln>
          <a:solidFill>
            <a:srgbClr val="00B050"/>
          </a:solidFill>
        </a:ln>
      </dgm:spPr>
      <dgm:t>
        <a:bodyPr/>
        <a:lstStyle/>
        <a:p>
          <a:r>
            <a:rPr lang="en-US" sz="2200" dirty="0">
              <a:solidFill>
                <a:schemeClr val="tx2">
                  <a:lumMod val="10000"/>
                </a:schemeClr>
              </a:solidFill>
            </a:rPr>
            <a:t>Create a standing Drought &amp; Water Shortage Task Force for state smalls and domestic wells (or similar alternative)</a:t>
          </a:r>
          <a:endParaRPr lang="en-US" sz="2200" dirty="0"/>
        </a:p>
      </dgm:t>
    </dgm:pt>
    <dgm:pt modelId="{401C0A42-FDA2-4A7F-BF75-9613BEEAE353}" type="sibTrans" cxnId="{01700139-A377-4171-B2EB-D49F7658A79B}">
      <dgm:prSet/>
      <dgm:spPr/>
      <dgm:t>
        <a:bodyPr/>
        <a:lstStyle/>
        <a:p>
          <a:endParaRPr lang="en-US"/>
        </a:p>
      </dgm:t>
    </dgm:pt>
    <dgm:pt modelId="{9E5901BE-DF04-4AA4-A2B1-AE43A1D5C253}" type="parTrans" cxnId="{01700139-A377-4171-B2EB-D49F7658A79B}">
      <dgm:prSet/>
      <dgm:spPr/>
      <dgm:t>
        <a:bodyPr/>
        <a:lstStyle/>
        <a:p>
          <a:endParaRPr lang="en-US"/>
        </a:p>
      </dgm:t>
    </dgm:pt>
    <dgm:pt modelId="{798C0095-4E9B-4DF4-A55B-682957AD8840}">
      <dgm:prSet custT="1"/>
      <dgm:spPr>
        <a:ln>
          <a:solidFill>
            <a:srgbClr val="00B050"/>
          </a:solidFill>
        </a:ln>
      </dgm:spPr>
      <dgm:t>
        <a:bodyPr/>
        <a:lstStyle/>
        <a:p>
          <a:r>
            <a:rPr lang="en-US" sz="2200" dirty="0">
              <a:solidFill>
                <a:schemeClr val="tx2">
                  <a:lumMod val="10000"/>
                </a:schemeClr>
              </a:solidFill>
            </a:rPr>
            <a:t>Develop Water Shortage Plan (and assessment) for state smalls and domestic wells in the county (or similar alternative)</a:t>
          </a:r>
          <a:endParaRPr lang="en-US" sz="2200" dirty="0"/>
        </a:p>
      </dgm:t>
    </dgm:pt>
    <dgm:pt modelId="{C0C26FFA-FFEE-444B-8746-BFC756C591B7}" type="sibTrans" cxnId="{EF80513C-5C81-4B2F-9A90-42825E072096}">
      <dgm:prSet/>
      <dgm:spPr/>
      <dgm:t>
        <a:bodyPr/>
        <a:lstStyle/>
        <a:p>
          <a:endParaRPr lang="en-US"/>
        </a:p>
      </dgm:t>
    </dgm:pt>
    <dgm:pt modelId="{D8C43969-EEF8-4D92-A822-554CA1034346}" type="parTrans" cxnId="{EF80513C-5C81-4B2F-9A90-42825E072096}">
      <dgm:prSet/>
      <dgm:spPr/>
      <dgm:t>
        <a:bodyPr/>
        <a:lstStyle/>
        <a:p>
          <a:endParaRPr lang="en-US"/>
        </a:p>
      </dgm:t>
    </dgm:pt>
    <dgm:pt modelId="{583B9E46-514D-454C-9D2E-1503DA123B7E}">
      <dgm:prSet custT="1"/>
      <dgm:spPr>
        <a:ln>
          <a:solidFill>
            <a:srgbClr val="00B050"/>
          </a:solidFill>
        </a:ln>
      </dgm:spPr>
      <dgm:t>
        <a:bodyPr/>
        <a:lstStyle/>
        <a:p>
          <a:endParaRPr lang="en-US" sz="2200" dirty="0"/>
        </a:p>
      </dgm:t>
    </dgm:pt>
    <dgm:pt modelId="{8B5F328F-A8E7-46C5-8067-655DB0A22D66}" type="parTrans" cxnId="{900500C0-2060-4F0E-830E-E3E97C5FA39E}">
      <dgm:prSet/>
      <dgm:spPr/>
      <dgm:t>
        <a:bodyPr/>
        <a:lstStyle/>
        <a:p>
          <a:endParaRPr lang="en-US"/>
        </a:p>
      </dgm:t>
    </dgm:pt>
    <dgm:pt modelId="{5C46D8E6-5CD6-4DCD-91AB-47220ACFE2AA}" type="sibTrans" cxnId="{900500C0-2060-4F0E-830E-E3E97C5FA39E}">
      <dgm:prSet/>
      <dgm:spPr/>
      <dgm:t>
        <a:bodyPr/>
        <a:lstStyle/>
        <a:p>
          <a:endParaRPr lang="en-US"/>
        </a:p>
      </dgm:t>
    </dgm:pt>
    <dgm:pt modelId="{486163C9-F1B9-4069-882E-740B3F85A263}" type="pres">
      <dgm:prSet presAssocID="{6A7AA149-0FC8-42D0-BFEF-20B142AF4D6F}" presName="linear" presStyleCnt="0">
        <dgm:presLayoutVars>
          <dgm:dir/>
          <dgm:animLvl val="lvl"/>
          <dgm:resizeHandles val="exact"/>
        </dgm:presLayoutVars>
      </dgm:prSet>
      <dgm:spPr/>
    </dgm:pt>
    <dgm:pt modelId="{2C18A6D7-CAD3-4FAE-8652-C7FAFDCFC25E}" type="pres">
      <dgm:prSet presAssocID="{A079EBFF-E430-4A1B-84EC-98ED481B0154}" presName="parentLin" presStyleCnt="0"/>
      <dgm:spPr/>
    </dgm:pt>
    <dgm:pt modelId="{A79B6570-86C2-4568-B293-795FD85E74D8}" type="pres">
      <dgm:prSet presAssocID="{A079EBFF-E430-4A1B-84EC-98ED481B0154}" presName="parentLeftMargin" presStyleLbl="node1" presStyleIdx="0" presStyleCnt="1"/>
      <dgm:spPr/>
    </dgm:pt>
    <dgm:pt modelId="{BA78AC3F-DC7B-4D66-886C-9DF989D936BF}" type="pres">
      <dgm:prSet presAssocID="{A079EBFF-E430-4A1B-84EC-98ED481B0154}" presName="parentText" presStyleLbl="node1" presStyleIdx="0" presStyleCnt="1" custScaleX="71821" custScaleY="23104" custLinFactNeighborX="-71730" custLinFactNeighborY="-30897">
        <dgm:presLayoutVars>
          <dgm:chMax val="0"/>
          <dgm:bulletEnabled val="1"/>
        </dgm:presLayoutVars>
      </dgm:prSet>
      <dgm:spPr/>
    </dgm:pt>
    <dgm:pt modelId="{EBE89605-D1B3-4937-A9B1-1A1A926D4D4A}" type="pres">
      <dgm:prSet presAssocID="{A079EBFF-E430-4A1B-84EC-98ED481B0154}" presName="negativeSpace" presStyleCnt="0"/>
      <dgm:spPr/>
    </dgm:pt>
    <dgm:pt modelId="{70225A9B-D685-4DF3-935F-46393B003253}" type="pres">
      <dgm:prSet presAssocID="{A079EBFF-E430-4A1B-84EC-98ED481B0154}" presName="childText" presStyleLbl="conFgAcc1" presStyleIdx="0" presStyleCnt="1" custScaleY="76961" custLinFactNeighborX="-21372" custLinFactNeighborY="19806">
        <dgm:presLayoutVars>
          <dgm:bulletEnabled val="1"/>
        </dgm:presLayoutVars>
      </dgm:prSet>
      <dgm:spPr/>
    </dgm:pt>
  </dgm:ptLst>
  <dgm:cxnLst>
    <dgm:cxn modelId="{01700139-A377-4171-B2EB-D49F7658A79B}" srcId="{A079EBFF-E430-4A1B-84EC-98ED481B0154}" destId="{6AAC0519-9872-44E0-AE74-9F271D65FB23}" srcOrd="0" destOrd="0" parTransId="{9E5901BE-DF04-4AA4-A2B1-AE43A1D5C253}" sibTransId="{401C0A42-FDA2-4A7F-BF75-9613BEEAE353}"/>
    <dgm:cxn modelId="{EF80513C-5C81-4B2F-9A90-42825E072096}" srcId="{A079EBFF-E430-4A1B-84EC-98ED481B0154}" destId="{798C0095-4E9B-4DF4-A55B-682957AD8840}" srcOrd="2" destOrd="0" parTransId="{D8C43969-EEF8-4D92-A822-554CA1034346}" sibTransId="{C0C26FFA-FFEE-444B-8746-BFC756C591B7}"/>
    <dgm:cxn modelId="{2EDFC959-6916-4ED0-9926-EEA0500B4186}" type="presOf" srcId="{6AAC0519-9872-44E0-AE74-9F271D65FB23}" destId="{70225A9B-D685-4DF3-935F-46393B003253}" srcOrd="0" destOrd="0" presId="urn:microsoft.com/office/officeart/2005/8/layout/list1"/>
    <dgm:cxn modelId="{900500C0-2060-4F0E-830E-E3E97C5FA39E}" srcId="{A079EBFF-E430-4A1B-84EC-98ED481B0154}" destId="{583B9E46-514D-454C-9D2E-1503DA123B7E}" srcOrd="1" destOrd="0" parTransId="{8B5F328F-A8E7-46C5-8067-655DB0A22D66}" sibTransId="{5C46D8E6-5CD6-4DCD-91AB-47220ACFE2AA}"/>
    <dgm:cxn modelId="{B0411DCF-A401-412C-90A4-020875F84919}" type="presOf" srcId="{583B9E46-514D-454C-9D2E-1503DA123B7E}" destId="{70225A9B-D685-4DF3-935F-46393B003253}" srcOrd="0" destOrd="1" presId="urn:microsoft.com/office/officeart/2005/8/layout/list1"/>
    <dgm:cxn modelId="{F70A35CF-0F99-40A3-9364-31297DBE1F05}" srcId="{6A7AA149-0FC8-42D0-BFEF-20B142AF4D6F}" destId="{A079EBFF-E430-4A1B-84EC-98ED481B0154}" srcOrd="0" destOrd="0" parTransId="{17966DB5-D3BE-41D8-BEE4-F9C1EF3BFCBA}" sibTransId="{00D1B48E-86E1-4BF8-8C01-784F574C6ECA}"/>
    <dgm:cxn modelId="{DAF913DB-7C79-45A0-99AE-777E75303BF6}" type="presOf" srcId="{A079EBFF-E430-4A1B-84EC-98ED481B0154}" destId="{BA78AC3F-DC7B-4D66-886C-9DF989D936BF}" srcOrd="1" destOrd="0" presId="urn:microsoft.com/office/officeart/2005/8/layout/list1"/>
    <dgm:cxn modelId="{E7CFA3DD-A579-42B7-896E-395E4CDBCAF7}" type="presOf" srcId="{6A7AA149-0FC8-42D0-BFEF-20B142AF4D6F}" destId="{486163C9-F1B9-4069-882E-740B3F85A263}" srcOrd="0" destOrd="0" presId="urn:microsoft.com/office/officeart/2005/8/layout/list1"/>
    <dgm:cxn modelId="{4B0ED2F3-8554-4235-A03F-079434984700}" type="presOf" srcId="{A079EBFF-E430-4A1B-84EC-98ED481B0154}" destId="{A79B6570-86C2-4568-B293-795FD85E74D8}" srcOrd="0" destOrd="0" presId="urn:microsoft.com/office/officeart/2005/8/layout/list1"/>
    <dgm:cxn modelId="{944E61F4-EC88-40BE-95C7-5116771B2CD8}" type="presOf" srcId="{798C0095-4E9B-4DF4-A55B-682957AD8840}" destId="{70225A9B-D685-4DF3-935F-46393B003253}" srcOrd="0" destOrd="2" presId="urn:microsoft.com/office/officeart/2005/8/layout/list1"/>
    <dgm:cxn modelId="{C1554C31-0D45-4C40-AE09-C248A36752B9}" type="presParOf" srcId="{486163C9-F1B9-4069-882E-740B3F85A263}" destId="{2C18A6D7-CAD3-4FAE-8652-C7FAFDCFC25E}" srcOrd="0" destOrd="0" presId="urn:microsoft.com/office/officeart/2005/8/layout/list1"/>
    <dgm:cxn modelId="{BCB0C5E2-3E0A-4E5E-A6D7-773F93953702}" type="presParOf" srcId="{2C18A6D7-CAD3-4FAE-8652-C7FAFDCFC25E}" destId="{A79B6570-86C2-4568-B293-795FD85E74D8}" srcOrd="0" destOrd="0" presId="urn:microsoft.com/office/officeart/2005/8/layout/list1"/>
    <dgm:cxn modelId="{CD38053A-89B3-4EA8-8D9C-05D61D101D05}" type="presParOf" srcId="{2C18A6D7-CAD3-4FAE-8652-C7FAFDCFC25E}" destId="{BA78AC3F-DC7B-4D66-886C-9DF989D936BF}" srcOrd="1" destOrd="0" presId="urn:microsoft.com/office/officeart/2005/8/layout/list1"/>
    <dgm:cxn modelId="{9932FC2B-9E6A-42E4-A56D-72DB05A63278}" type="presParOf" srcId="{486163C9-F1B9-4069-882E-740B3F85A263}" destId="{EBE89605-D1B3-4937-A9B1-1A1A926D4D4A}" srcOrd="1" destOrd="0" presId="urn:microsoft.com/office/officeart/2005/8/layout/list1"/>
    <dgm:cxn modelId="{9DEB1732-26E5-48AF-993C-630F7D510059}" type="presParOf" srcId="{486163C9-F1B9-4069-882E-740B3F85A263}" destId="{70225A9B-D685-4DF3-935F-46393B00325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93FBAD-A088-42E7-98AA-08B941DDF023}"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US"/>
        </a:p>
      </dgm:t>
    </dgm:pt>
    <dgm:pt modelId="{4CB9D49F-FAB7-4BCD-A77A-4933E3895B63}" type="pres">
      <dgm:prSet presAssocID="{5093FBAD-A088-42E7-98AA-08B941DDF023}" presName="linearFlow" presStyleCnt="0">
        <dgm:presLayoutVars>
          <dgm:dir/>
          <dgm:resizeHandles val="exact"/>
        </dgm:presLayoutVars>
      </dgm:prSet>
      <dgm:spPr/>
    </dgm:pt>
  </dgm:ptLst>
  <dgm:cxnLst>
    <dgm:cxn modelId="{40EFF33C-D2BF-4DA3-BA0E-D0EE869E5735}" type="presOf" srcId="{5093FBAD-A088-42E7-98AA-08B941DDF023}" destId="{4CB9D49F-FAB7-4BCD-A77A-4933E3895B63}"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90BDCF-1BB7-45CB-8C66-F615ECE97A4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75E7700-B4AE-4AD9-9D6F-A1E735E772A5}">
      <dgm:prSet phldrT="[Text]"/>
      <dgm:spPr>
        <a:solidFill>
          <a:srgbClr val="00B050"/>
        </a:solidFill>
      </dgm:spPr>
      <dgm:t>
        <a:bodyPr/>
        <a:lstStyle/>
        <a:p>
          <a:r>
            <a:rPr lang="en-US" dirty="0"/>
            <a:t>Needs Assessment/DWR Data Collection &amp; Tool Development</a:t>
          </a:r>
        </a:p>
      </dgm:t>
    </dgm:pt>
    <dgm:pt modelId="{B15939CD-28FE-490B-9FD0-22FA90D2218E}" type="parTrans" cxnId="{D13B5A7D-2537-407D-B2DD-FE5A242BC87E}">
      <dgm:prSet/>
      <dgm:spPr/>
      <dgm:t>
        <a:bodyPr/>
        <a:lstStyle/>
        <a:p>
          <a:endParaRPr lang="en-US"/>
        </a:p>
      </dgm:t>
    </dgm:pt>
    <dgm:pt modelId="{0042FC5F-6B24-4C3A-B1EB-EB5443D6C64A}" type="sibTrans" cxnId="{D13B5A7D-2537-407D-B2DD-FE5A242BC87E}">
      <dgm:prSet/>
      <dgm:spPr/>
      <dgm:t>
        <a:bodyPr/>
        <a:lstStyle/>
        <a:p>
          <a:endParaRPr lang="en-US" dirty="0"/>
        </a:p>
      </dgm:t>
    </dgm:pt>
    <dgm:pt modelId="{542611BD-F33E-456A-BA30-746D4479D574}">
      <dgm:prSet phldrT="[Text]"/>
      <dgm:spPr>
        <a:solidFill>
          <a:srgbClr val="00B050"/>
        </a:solidFill>
      </dgm:spPr>
      <dgm:t>
        <a:bodyPr/>
        <a:lstStyle/>
        <a:p>
          <a:r>
            <a:rPr lang="en-US" dirty="0"/>
            <a:t>DWR Support for Counties for Planning</a:t>
          </a:r>
        </a:p>
      </dgm:t>
    </dgm:pt>
    <dgm:pt modelId="{BCBAE23A-DA9D-4320-8FBD-0C7A51E4613E}" type="parTrans" cxnId="{43F7EA1E-04C9-4584-82F7-0C411FBE3E17}">
      <dgm:prSet/>
      <dgm:spPr/>
      <dgm:t>
        <a:bodyPr/>
        <a:lstStyle/>
        <a:p>
          <a:endParaRPr lang="en-US"/>
        </a:p>
      </dgm:t>
    </dgm:pt>
    <dgm:pt modelId="{05B04758-79FA-4457-961D-6C78E0088DA5}" type="sibTrans" cxnId="{43F7EA1E-04C9-4584-82F7-0C411FBE3E17}">
      <dgm:prSet/>
      <dgm:spPr/>
      <dgm:t>
        <a:bodyPr/>
        <a:lstStyle/>
        <a:p>
          <a:endParaRPr lang="en-US" dirty="0"/>
        </a:p>
      </dgm:t>
    </dgm:pt>
    <dgm:pt modelId="{88943755-1BD4-40B5-91E4-A26688C5A5FE}">
      <dgm:prSet phldrT="[Text]"/>
      <dgm:spPr>
        <a:solidFill>
          <a:srgbClr val="00B050"/>
        </a:solidFill>
      </dgm:spPr>
      <dgm:t>
        <a:bodyPr/>
        <a:lstStyle/>
        <a:p>
          <a:r>
            <a:rPr lang="en-US" dirty="0"/>
            <a:t>SWB Developed Regional Funding SSWS/DW Programs </a:t>
          </a:r>
        </a:p>
      </dgm:t>
    </dgm:pt>
    <dgm:pt modelId="{ABB4B562-1245-4F70-B85C-DDFFEE424B0D}" type="parTrans" cxnId="{8D1952D9-BECB-4302-9D3A-6EB549C386AD}">
      <dgm:prSet/>
      <dgm:spPr/>
      <dgm:t>
        <a:bodyPr/>
        <a:lstStyle/>
        <a:p>
          <a:endParaRPr lang="en-US"/>
        </a:p>
      </dgm:t>
    </dgm:pt>
    <dgm:pt modelId="{6E8F86F7-B2F6-493E-9AC7-04C1DC6EC70C}" type="sibTrans" cxnId="{8D1952D9-BECB-4302-9D3A-6EB549C386AD}">
      <dgm:prSet/>
      <dgm:spPr/>
      <dgm:t>
        <a:bodyPr/>
        <a:lstStyle/>
        <a:p>
          <a:endParaRPr lang="en-US"/>
        </a:p>
      </dgm:t>
    </dgm:pt>
    <dgm:pt modelId="{4DC0980C-5030-42B0-BC29-D8489A46BE50}" type="pres">
      <dgm:prSet presAssocID="{7990BDCF-1BB7-45CB-8C66-F615ECE97A40}" presName="outerComposite" presStyleCnt="0">
        <dgm:presLayoutVars>
          <dgm:chMax val="5"/>
          <dgm:dir/>
          <dgm:resizeHandles val="exact"/>
        </dgm:presLayoutVars>
      </dgm:prSet>
      <dgm:spPr/>
    </dgm:pt>
    <dgm:pt modelId="{84C7631D-94FF-4A44-8353-1CC1B99EC55D}" type="pres">
      <dgm:prSet presAssocID="{7990BDCF-1BB7-45CB-8C66-F615ECE97A40}" presName="dummyMaxCanvas" presStyleCnt="0">
        <dgm:presLayoutVars/>
      </dgm:prSet>
      <dgm:spPr/>
    </dgm:pt>
    <dgm:pt modelId="{B94C063D-C10A-4F62-8DF1-8CD3A37DCF18}" type="pres">
      <dgm:prSet presAssocID="{7990BDCF-1BB7-45CB-8C66-F615ECE97A40}" presName="ThreeNodes_1" presStyleLbl="node1" presStyleIdx="0" presStyleCnt="3" custLinFactNeighborX="1028" custLinFactNeighborY="3181">
        <dgm:presLayoutVars>
          <dgm:bulletEnabled val="1"/>
        </dgm:presLayoutVars>
      </dgm:prSet>
      <dgm:spPr/>
    </dgm:pt>
    <dgm:pt modelId="{C6A067CA-FB50-470E-A308-06BE00A14481}" type="pres">
      <dgm:prSet presAssocID="{7990BDCF-1BB7-45CB-8C66-F615ECE97A40}" presName="ThreeNodes_2" presStyleLbl="node1" presStyleIdx="1" presStyleCnt="3">
        <dgm:presLayoutVars>
          <dgm:bulletEnabled val="1"/>
        </dgm:presLayoutVars>
      </dgm:prSet>
      <dgm:spPr/>
    </dgm:pt>
    <dgm:pt modelId="{3AC300A0-937E-472E-8C59-636C5CEE4A7C}" type="pres">
      <dgm:prSet presAssocID="{7990BDCF-1BB7-45CB-8C66-F615ECE97A40}" presName="ThreeNodes_3" presStyleLbl="node1" presStyleIdx="2" presStyleCnt="3">
        <dgm:presLayoutVars>
          <dgm:bulletEnabled val="1"/>
        </dgm:presLayoutVars>
      </dgm:prSet>
      <dgm:spPr/>
    </dgm:pt>
    <dgm:pt modelId="{CA58CFC2-08CD-4B47-A836-A290A89E9700}" type="pres">
      <dgm:prSet presAssocID="{7990BDCF-1BB7-45CB-8C66-F615ECE97A40}" presName="ThreeConn_1-2" presStyleLbl="fgAccFollowNode1" presStyleIdx="0" presStyleCnt="2">
        <dgm:presLayoutVars>
          <dgm:bulletEnabled val="1"/>
        </dgm:presLayoutVars>
      </dgm:prSet>
      <dgm:spPr/>
    </dgm:pt>
    <dgm:pt modelId="{E9C179A6-1F7D-40E6-9229-EFC420B74D36}" type="pres">
      <dgm:prSet presAssocID="{7990BDCF-1BB7-45CB-8C66-F615ECE97A40}" presName="ThreeConn_2-3" presStyleLbl="fgAccFollowNode1" presStyleIdx="1" presStyleCnt="2">
        <dgm:presLayoutVars>
          <dgm:bulletEnabled val="1"/>
        </dgm:presLayoutVars>
      </dgm:prSet>
      <dgm:spPr/>
    </dgm:pt>
    <dgm:pt modelId="{2CD59980-A15A-4B2E-9B27-ECB17070C364}" type="pres">
      <dgm:prSet presAssocID="{7990BDCF-1BB7-45CB-8C66-F615ECE97A40}" presName="ThreeNodes_1_text" presStyleLbl="node1" presStyleIdx="2" presStyleCnt="3">
        <dgm:presLayoutVars>
          <dgm:bulletEnabled val="1"/>
        </dgm:presLayoutVars>
      </dgm:prSet>
      <dgm:spPr/>
    </dgm:pt>
    <dgm:pt modelId="{814A5B34-15DA-4102-9537-EEFD62C6B99E}" type="pres">
      <dgm:prSet presAssocID="{7990BDCF-1BB7-45CB-8C66-F615ECE97A40}" presName="ThreeNodes_2_text" presStyleLbl="node1" presStyleIdx="2" presStyleCnt="3">
        <dgm:presLayoutVars>
          <dgm:bulletEnabled val="1"/>
        </dgm:presLayoutVars>
      </dgm:prSet>
      <dgm:spPr/>
    </dgm:pt>
    <dgm:pt modelId="{05FD540C-8878-40C7-A549-90465BD1EF02}" type="pres">
      <dgm:prSet presAssocID="{7990BDCF-1BB7-45CB-8C66-F615ECE97A40}" presName="ThreeNodes_3_text" presStyleLbl="node1" presStyleIdx="2" presStyleCnt="3">
        <dgm:presLayoutVars>
          <dgm:bulletEnabled val="1"/>
        </dgm:presLayoutVars>
      </dgm:prSet>
      <dgm:spPr/>
    </dgm:pt>
  </dgm:ptLst>
  <dgm:cxnLst>
    <dgm:cxn modelId="{43F7EA1E-04C9-4584-82F7-0C411FBE3E17}" srcId="{7990BDCF-1BB7-45CB-8C66-F615ECE97A40}" destId="{542611BD-F33E-456A-BA30-746D4479D574}" srcOrd="1" destOrd="0" parTransId="{BCBAE23A-DA9D-4320-8FBD-0C7A51E4613E}" sibTransId="{05B04758-79FA-4457-961D-6C78E0088DA5}"/>
    <dgm:cxn modelId="{E30B303B-BDCC-45C6-927B-A829542F0BE0}" type="presOf" srcId="{A75E7700-B4AE-4AD9-9D6F-A1E735E772A5}" destId="{2CD59980-A15A-4B2E-9B27-ECB17070C364}" srcOrd="1" destOrd="0" presId="urn:microsoft.com/office/officeart/2005/8/layout/vProcess5"/>
    <dgm:cxn modelId="{031A1149-A011-424E-9124-47811F42578D}" type="presOf" srcId="{A75E7700-B4AE-4AD9-9D6F-A1E735E772A5}" destId="{B94C063D-C10A-4F62-8DF1-8CD3A37DCF18}" srcOrd="0" destOrd="0" presId="urn:microsoft.com/office/officeart/2005/8/layout/vProcess5"/>
    <dgm:cxn modelId="{FF1F4476-CD68-4EB3-8F28-FD567FDC466F}" type="presOf" srcId="{542611BD-F33E-456A-BA30-746D4479D574}" destId="{814A5B34-15DA-4102-9537-EEFD62C6B99E}" srcOrd="1" destOrd="0" presId="urn:microsoft.com/office/officeart/2005/8/layout/vProcess5"/>
    <dgm:cxn modelId="{F26A7E5A-7EE9-4EE7-A0EF-B623800E4309}" type="presOf" srcId="{0042FC5F-6B24-4C3A-B1EB-EB5443D6C64A}" destId="{CA58CFC2-08CD-4B47-A836-A290A89E9700}" srcOrd="0" destOrd="0" presId="urn:microsoft.com/office/officeart/2005/8/layout/vProcess5"/>
    <dgm:cxn modelId="{D13B5A7D-2537-407D-B2DD-FE5A242BC87E}" srcId="{7990BDCF-1BB7-45CB-8C66-F615ECE97A40}" destId="{A75E7700-B4AE-4AD9-9D6F-A1E735E772A5}" srcOrd="0" destOrd="0" parTransId="{B15939CD-28FE-490B-9FD0-22FA90D2218E}" sibTransId="{0042FC5F-6B24-4C3A-B1EB-EB5443D6C64A}"/>
    <dgm:cxn modelId="{CBC75581-845D-4F07-8765-B95B1F37A049}" type="presOf" srcId="{542611BD-F33E-456A-BA30-746D4479D574}" destId="{C6A067CA-FB50-470E-A308-06BE00A14481}" srcOrd="0" destOrd="0" presId="urn:microsoft.com/office/officeart/2005/8/layout/vProcess5"/>
    <dgm:cxn modelId="{5E14589E-A1B1-44C0-832F-196F081C925B}" type="presOf" srcId="{7990BDCF-1BB7-45CB-8C66-F615ECE97A40}" destId="{4DC0980C-5030-42B0-BC29-D8489A46BE50}" srcOrd="0" destOrd="0" presId="urn:microsoft.com/office/officeart/2005/8/layout/vProcess5"/>
    <dgm:cxn modelId="{8595F4C5-BB2C-4A30-867F-5924ECC5BD06}" type="presOf" srcId="{05B04758-79FA-4457-961D-6C78E0088DA5}" destId="{E9C179A6-1F7D-40E6-9229-EFC420B74D36}" srcOrd="0" destOrd="0" presId="urn:microsoft.com/office/officeart/2005/8/layout/vProcess5"/>
    <dgm:cxn modelId="{498CFCD7-9C11-4540-9B31-4F2E24FCF2EB}" type="presOf" srcId="{88943755-1BD4-40B5-91E4-A26688C5A5FE}" destId="{3AC300A0-937E-472E-8C59-636C5CEE4A7C}" srcOrd="0" destOrd="0" presId="urn:microsoft.com/office/officeart/2005/8/layout/vProcess5"/>
    <dgm:cxn modelId="{8D1952D9-BECB-4302-9D3A-6EB549C386AD}" srcId="{7990BDCF-1BB7-45CB-8C66-F615ECE97A40}" destId="{88943755-1BD4-40B5-91E4-A26688C5A5FE}" srcOrd="2" destOrd="0" parTransId="{ABB4B562-1245-4F70-B85C-DDFFEE424B0D}" sibTransId="{6E8F86F7-B2F6-493E-9AC7-04C1DC6EC70C}"/>
    <dgm:cxn modelId="{14178EF4-C62F-4446-AC6E-2170979BCA07}" type="presOf" srcId="{88943755-1BD4-40B5-91E4-A26688C5A5FE}" destId="{05FD540C-8878-40C7-A549-90465BD1EF02}" srcOrd="1" destOrd="0" presId="urn:microsoft.com/office/officeart/2005/8/layout/vProcess5"/>
    <dgm:cxn modelId="{A52347E2-49F3-4713-B2E6-EF8E4AE4F1AE}" type="presParOf" srcId="{4DC0980C-5030-42B0-BC29-D8489A46BE50}" destId="{84C7631D-94FF-4A44-8353-1CC1B99EC55D}" srcOrd="0" destOrd="0" presId="urn:microsoft.com/office/officeart/2005/8/layout/vProcess5"/>
    <dgm:cxn modelId="{15DF968A-C6F9-458A-922D-1FF5EF5CEB2E}" type="presParOf" srcId="{4DC0980C-5030-42B0-BC29-D8489A46BE50}" destId="{B94C063D-C10A-4F62-8DF1-8CD3A37DCF18}" srcOrd="1" destOrd="0" presId="urn:microsoft.com/office/officeart/2005/8/layout/vProcess5"/>
    <dgm:cxn modelId="{51FA44F0-1604-436F-A78B-BFD1E7BE5971}" type="presParOf" srcId="{4DC0980C-5030-42B0-BC29-D8489A46BE50}" destId="{C6A067CA-FB50-470E-A308-06BE00A14481}" srcOrd="2" destOrd="0" presId="urn:microsoft.com/office/officeart/2005/8/layout/vProcess5"/>
    <dgm:cxn modelId="{72AD5129-FB4C-4B01-AD62-FE863FA56562}" type="presParOf" srcId="{4DC0980C-5030-42B0-BC29-D8489A46BE50}" destId="{3AC300A0-937E-472E-8C59-636C5CEE4A7C}" srcOrd="3" destOrd="0" presId="urn:microsoft.com/office/officeart/2005/8/layout/vProcess5"/>
    <dgm:cxn modelId="{5E008281-25DD-4DA5-AABE-CAC9DF048B42}" type="presParOf" srcId="{4DC0980C-5030-42B0-BC29-D8489A46BE50}" destId="{CA58CFC2-08CD-4B47-A836-A290A89E9700}" srcOrd="4" destOrd="0" presId="urn:microsoft.com/office/officeart/2005/8/layout/vProcess5"/>
    <dgm:cxn modelId="{B84A9800-C6DC-4808-A49C-FB8C3C68B460}" type="presParOf" srcId="{4DC0980C-5030-42B0-BC29-D8489A46BE50}" destId="{E9C179A6-1F7D-40E6-9229-EFC420B74D36}" srcOrd="5" destOrd="0" presId="urn:microsoft.com/office/officeart/2005/8/layout/vProcess5"/>
    <dgm:cxn modelId="{4F52382C-6B8B-4E41-BAEA-7C44B2870FCA}" type="presParOf" srcId="{4DC0980C-5030-42B0-BC29-D8489A46BE50}" destId="{2CD59980-A15A-4B2E-9B27-ECB17070C364}" srcOrd="6" destOrd="0" presId="urn:microsoft.com/office/officeart/2005/8/layout/vProcess5"/>
    <dgm:cxn modelId="{38F13609-6361-4853-9725-75A27CF9E174}" type="presParOf" srcId="{4DC0980C-5030-42B0-BC29-D8489A46BE50}" destId="{814A5B34-15DA-4102-9537-EEFD62C6B99E}" srcOrd="7" destOrd="0" presId="urn:microsoft.com/office/officeart/2005/8/layout/vProcess5"/>
    <dgm:cxn modelId="{2622BF87-0B1C-4774-A0F3-56843F986E05}" type="presParOf" srcId="{4DC0980C-5030-42B0-BC29-D8489A46BE50}" destId="{05FD540C-8878-40C7-A549-90465BD1EF02}"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7AA149-0FC8-42D0-BFEF-20B142AF4D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517A545-EF57-4618-803F-328C71CF6F97}">
      <dgm:prSet custT="1"/>
      <dgm:spPr>
        <a:ln>
          <a:solidFill>
            <a:srgbClr val="002060"/>
          </a:solidFill>
        </a:ln>
      </dgm:spPr>
      <dgm:t>
        <a:bodyPr/>
        <a:lstStyle/>
        <a:p>
          <a:r>
            <a:rPr lang="en-US" sz="2000" dirty="0">
              <a:solidFill>
                <a:schemeClr val="tx2">
                  <a:lumMod val="10000"/>
                </a:schemeClr>
              </a:solidFill>
            </a:rPr>
            <a:t>DWR Drought Risk Tool (small suppliers, private supplied homes and state small systems 5-15 connections)</a:t>
          </a:r>
          <a:endParaRPr lang="en-US" sz="2000" dirty="0"/>
        </a:p>
      </dgm:t>
    </dgm:pt>
    <dgm:pt modelId="{FB3A1DEC-4CFD-443F-9B87-20B570635943}" type="parTrans" cxnId="{41A9AB92-7846-41B7-BE6D-FCE9469C76AC}">
      <dgm:prSet/>
      <dgm:spPr/>
      <dgm:t>
        <a:bodyPr/>
        <a:lstStyle/>
        <a:p>
          <a:endParaRPr lang="en-US"/>
        </a:p>
      </dgm:t>
    </dgm:pt>
    <dgm:pt modelId="{FF33064E-217A-457F-A39C-9AFAFF0F09E5}" type="sibTrans" cxnId="{41A9AB92-7846-41B7-BE6D-FCE9469C76AC}">
      <dgm:prSet/>
      <dgm:spPr/>
      <dgm:t>
        <a:bodyPr/>
        <a:lstStyle/>
        <a:p>
          <a:endParaRPr lang="en-US"/>
        </a:p>
      </dgm:t>
    </dgm:pt>
    <dgm:pt modelId="{484B5C23-3721-4E14-8F7D-F54ED9B739CF}">
      <dgm:prSet custT="1"/>
      <dgm:spPr>
        <a:ln>
          <a:solidFill>
            <a:srgbClr val="002060"/>
          </a:solidFill>
        </a:ln>
      </dgm:spPr>
      <dgm:t>
        <a:bodyPr/>
        <a:lstStyle/>
        <a:p>
          <a:r>
            <a:rPr lang="en-US" sz="2000" dirty="0">
              <a:solidFill>
                <a:schemeClr val="tx2">
                  <a:lumMod val="10000"/>
                </a:schemeClr>
              </a:solidFill>
            </a:rPr>
            <a:t>Establish Standing Interagency Drought &amp; Water Shortage Task Force (with local government and stakeholder membership)</a:t>
          </a:r>
        </a:p>
      </dgm:t>
    </dgm:pt>
    <dgm:pt modelId="{B3825612-7ADA-4820-A71D-EA14E47D2C99}" type="parTrans" cxnId="{F3024A92-EC19-4A47-AE04-9E0A378C4303}">
      <dgm:prSet/>
      <dgm:spPr/>
      <dgm:t>
        <a:bodyPr/>
        <a:lstStyle/>
        <a:p>
          <a:endParaRPr lang="en-US"/>
        </a:p>
      </dgm:t>
    </dgm:pt>
    <dgm:pt modelId="{CDBDF71B-FAD0-4C38-A5D3-C26167790574}" type="sibTrans" cxnId="{F3024A92-EC19-4A47-AE04-9E0A378C4303}">
      <dgm:prSet/>
      <dgm:spPr/>
      <dgm:t>
        <a:bodyPr/>
        <a:lstStyle/>
        <a:p>
          <a:endParaRPr lang="en-US"/>
        </a:p>
      </dgm:t>
    </dgm:pt>
    <dgm:pt modelId="{B41ED8C9-2396-45A4-B5D7-5ED5D7DF4515}">
      <dgm:prSet phldrT="[Text]" custT="1"/>
      <dgm:spPr>
        <a:solidFill>
          <a:schemeClr val="accent3">
            <a:lumMod val="75000"/>
          </a:schemeClr>
        </a:solidFill>
      </dgm:spPr>
      <dgm:t>
        <a:bodyPr/>
        <a:lstStyle/>
        <a:p>
          <a:r>
            <a:rPr lang="en-US" sz="2500" dirty="0"/>
            <a:t>State</a:t>
          </a:r>
        </a:p>
      </dgm:t>
    </dgm:pt>
    <dgm:pt modelId="{565611A9-A5D1-4744-A61F-C8A18457A85F}" type="sibTrans" cxnId="{6C88D66B-3A41-454B-BE38-32C150EB2E78}">
      <dgm:prSet/>
      <dgm:spPr/>
      <dgm:t>
        <a:bodyPr/>
        <a:lstStyle/>
        <a:p>
          <a:endParaRPr lang="en-US"/>
        </a:p>
      </dgm:t>
    </dgm:pt>
    <dgm:pt modelId="{8AA4E765-E6E4-4906-92DF-AEDDBDDC6AD6}" type="parTrans" cxnId="{6C88D66B-3A41-454B-BE38-32C150EB2E78}">
      <dgm:prSet/>
      <dgm:spPr/>
      <dgm:t>
        <a:bodyPr/>
        <a:lstStyle/>
        <a:p>
          <a:endParaRPr lang="en-US"/>
        </a:p>
      </dgm:t>
    </dgm:pt>
    <dgm:pt modelId="{A8CEC641-7DF7-4FDE-B7B0-6569DEBA5D83}">
      <dgm:prSet custT="1"/>
      <dgm:spPr>
        <a:ln>
          <a:solidFill>
            <a:srgbClr val="002060"/>
          </a:solidFill>
        </a:ln>
      </dgm:spPr>
      <dgm:t>
        <a:bodyPr/>
        <a:lstStyle/>
        <a:p>
          <a:endParaRPr lang="en-US" sz="2000" dirty="0"/>
        </a:p>
      </dgm:t>
    </dgm:pt>
    <dgm:pt modelId="{24FCFD54-39D5-437C-BDD4-0F11EEBDF3C4}" type="parTrans" cxnId="{18B017FE-78AA-4107-99F5-17FF0B1865E3}">
      <dgm:prSet/>
      <dgm:spPr/>
      <dgm:t>
        <a:bodyPr/>
        <a:lstStyle/>
        <a:p>
          <a:endParaRPr lang="en-US"/>
        </a:p>
      </dgm:t>
    </dgm:pt>
    <dgm:pt modelId="{AF1C563F-BF0D-4302-845F-FB0FAB5B29F1}" type="sibTrans" cxnId="{18B017FE-78AA-4107-99F5-17FF0B1865E3}">
      <dgm:prSet/>
      <dgm:spPr/>
      <dgm:t>
        <a:bodyPr/>
        <a:lstStyle/>
        <a:p>
          <a:endParaRPr lang="en-US"/>
        </a:p>
      </dgm:t>
    </dgm:pt>
    <dgm:pt modelId="{486163C9-F1B9-4069-882E-740B3F85A263}" type="pres">
      <dgm:prSet presAssocID="{6A7AA149-0FC8-42D0-BFEF-20B142AF4D6F}" presName="linear" presStyleCnt="0">
        <dgm:presLayoutVars>
          <dgm:dir/>
          <dgm:animLvl val="lvl"/>
          <dgm:resizeHandles val="exact"/>
        </dgm:presLayoutVars>
      </dgm:prSet>
      <dgm:spPr/>
    </dgm:pt>
    <dgm:pt modelId="{39FBD90A-66E2-4F3C-AB2C-30B89DA1599C}" type="pres">
      <dgm:prSet presAssocID="{B41ED8C9-2396-45A4-B5D7-5ED5D7DF4515}" presName="parentLin" presStyleCnt="0"/>
      <dgm:spPr/>
    </dgm:pt>
    <dgm:pt modelId="{D301D9B3-94C5-42B8-852E-0AC14D8F0805}" type="pres">
      <dgm:prSet presAssocID="{B41ED8C9-2396-45A4-B5D7-5ED5D7DF4515}" presName="parentLeftMargin" presStyleLbl="node1" presStyleIdx="0" presStyleCnt="1"/>
      <dgm:spPr/>
    </dgm:pt>
    <dgm:pt modelId="{6B8E92F0-2D0F-4F05-8E46-1ADC42E234A8}" type="pres">
      <dgm:prSet presAssocID="{B41ED8C9-2396-45A4-B5D7-5ED5D7DF4515}" presName="parentText" presStyleLbl="node1" presStyleIdx="0" presStyleCnt="1" custScaleX="71822" custScaleY="33429" custLinFactNeighborX="-38835" custLinFactNeighborY="-62981">
        <dgm:presLayoutVars>
          <dgm:chMax val="0"/>
          <dgm:bulletEnabled val="1"/>
        </dgm:presLayoutVars>
      </dgm:prSet>
      <dgm:spPr/>
    </dgm:pt>
    <dgm:pt modelId="{E759DDA0-D916-4AEF-831F-F47CFE78F62A}" type="pres">
      <dgm:prSet presAssocID="{B41ED8C9-2396-45A4-B5D7-5ED5D7DF4515}" presName="negativeSpace" presStyleCnt="0"/>
      <dgm:spPr/>
    </dgm:pt>
    <dgm:pt modelId="{4BA8CD25-B40A-4DA3-9884-45E73FA2A199}" type="pres">
      <dgm:prSet presAssocID="{B41ED8C9-2396-45A4-B5D7-5ED5D7DF4515}" presName="childText" presStyleLbl="conFgAcc1" presStyleIdx="0" presStyleCnt="1" custScaleY="75972" custLinFactNeighborY="-61087">
        <dgm:presLayoutVars>
          <dgm:bulletEnabled val="1"/>
        </dgm:presLayoutVars>
      </dgm:prSet>
      <dgm:spPr/>
    </dgm:pt>
  </dgm:ptLst>
  <dgm:cxnLst>
    <dgm:cxn modelId="{E7AC293D-6A52-47A0-A243-3908D7984506}" type="presOf" srcId="{5517A545-EF57-4618-803F-328C71CF6F97}" destId="{4BA8CD25-B40A-4DA3-9884-45E73FA2A199}" srcOrd="0" destOrd="0" presId="urn:microsoft.com/office/officeart/2005/8/layout/list1"/>
    <dgm:cxn modelId="{6C88D66B-3A41-454B-BE38-32C150EB2E78}" srcId="{6A7AA149-0FC8-42D0-BFEF-20B142AF4D6F}" destId="{B41ED8C9-2396-45A4-B5D7-5ED5D7DF4515}" srcOrd="0" destOrd="0" parTransId="{8AA4E765-E6E4-4906-92DF-AEDDBDDC6AD6}" sibTransId="{565611A9-A5D1-4744-A61F-C8A18457A85F}"/>
    <dgm:cxn modelId="{AF2FCA4D-EB88-4E41-8CC2-DF53CF1C6ABE}" type="presOf" srcId="{A8CEC641-7DF7-4FDE-B7B0-6569DEBA5D83}" destId="{4BA8CD25-B40A-4DA3-9884-45E73FA2A199}" srcOrd="0" destOrd="1" presId="urn:microsoft.com/office/officeart/2005/8/layout/list1"/>
    <dgm:cxn modelId="{F1D7634E-B9C7-434F-9574-BABB85077E28}" type="presOf" srcId="{B41ED8C9-2396-45A4-B5D7-5ED5D7DF4515}" destId="{D301D9B3-94C5-42B8-852E-0AC14D8F0805}" srcOrd="0" destOrd="0" presId="urn:microsoft.com/office/officeart/2005/8/layout/list1"/>
    <dgm:cxn modelId="{F3024A92-EC19-4A47-AE04-9E0A378C4303}" srcId="{B41ED8C9-2396-45A4-B5D7-5ED5D7DF4515}" destId="{484B5C23-3721-4E14-8F7D-F54ED9B739CF}" srcOrd="2" destOrd="0" parTransId="{B3825612-7ADA-4820-A71D-EA14E47D2C99}" sibTransId="{CDBDF71B-FAD0-4C38-A5D3-C26167790574}"/>
    <dgm:cxn modelId="{41A9AB92-7846-41B7-BE6D-FCE9469C76AC}" srcId="{B41ED8C9-2396-45A4-B5D7-5ED5D7DF4515}" destId="{5517A545-EF57-4618-803F-328C71CF6F97}" srcOrd="0" destOrd="0" parTransId="{FB3A1DEC-4CFD-443F-9B87-20B570635943}" sibTransId="{FF33064E-217A-457F-A39C-9AFAFF0F09E5}"/>
    <dgm:cxn modelId="{24E511A8-B3E2-4326-938C-3754BC79D5E2}" type="presOf" srcId="{B41ED8C9-2396-45A4-B5D7-5ED5D7DF4515}" destId="{6B8E92F0-2D0F-4F05-8E46-1ADC42E234A8}" srcOrd="1" destOrd="0" presId="urn:microsoft.com/office/officeart/2005/8/layout/list1"/>
    <dgm:cxn modelId="{E7CFA3DD-A579-42B7-896E-395E4CDBCAF7}" type="presOf" srcId="{6A7AA149-0FC8-42D0-BFEF-20B142AF4D6F}" destId="{486163C9-F1B9-4069-882E-740B3F85A263}" srcOrd="0" destOrd="0" presId="urn:microsoft.com/office/officeart/2005/8/layout/list1"/>
    <dgm:cxn modelId="{18B017FE-78AA-4107-99F5-17FF0B1865E3}" srcId="{B41ED8C9-2396-45A4-B5D7-5ED5D7DF4515}" destId="{A8CEC641-7DF7-4FDE-B7B0-6569DEBA5D83}" srcOrd="1" destOrd="0" parTransId="{24FCFD54-39D5-437C-BDD4-0F11EEBDF3C4}" sibTransId="{AF1C563F-BF0D-4302-845F-FB0FAB5B29F1}"/>
    <dgm:cxn modelId="{37617DFE-9D8E-49CB-B177-D903996D5896}" type="presOf" srcId="{484B5C23-3721-4E14-8F7D-F54ED9B739CF}" destId="{4BA8CD25-B40A-4DA3-9884-45E73FA2A199}" srcOrd="0" destOrd="2" presId="urn:microsoft.com/office/officeart/2005/8/layout/list1"/>
    <dgm:cxn modelId="{CBD9B946-F4D6-4D7A-92FA-D4934E6740FD}" type="presParOf" srcId="{486163C9-F1B9-4069-882E-740B3F85A263}" destId="{39FBD90A-66E2-4F3C-AB2C-30B89DA1599C}" srcOrd="0" destOrd="0" presId="urn:microsoft.com/office/officeart/2005/8/layout/list1"/>
    <dgm:cxn modelId="{7F59FC14-A680-4F5E-8005-E3AAF12BE687}" type="presParOf" srcId="{39FBD90A-66E2-4F3C-AB2C-30B89DA1599C}" destId="{D301D9B3-94C5-42B8-852E-0AC14D8F0805}" srcOrd="0" destOrd="0" presId="urn:microsoft.com/office/officeart/2005/8/layout/list1"/>
    <dgm:cxn modelId="{5E4604AE-A2B4-4765-91DE-A1334C5F45BE}" type="presParOf" srcId="{39FBD90A-66E2-4F3C-AB2C-30B89DA1599C}" destId="{6B8E92F0-2D0F-4F05-8E46-1ADC42E234A8}" srcOrd="1" destOrd="0" presId="urn:microsoft.com/office/officeart/2005/8/layout/list1"/>
    <dgm:cxn modelId="{6DE2DC0C-B40C-4DAC-8153-DCB945AF96A2}" type="presParOf" srcId="{486163C9-F1B9-4069-882E-740B3F85A263}" destId="{E759DDA0-D916-4AEF-831F-F47CFE78F62A}" srcOrd="1" destOrd="0" presId="urn:microsoft.com/office/officeart/2005/8/layout/list1"/>
    <dgm:cxn modelId="{002114C8-B3E2-4FF8-ABFC-DDEE48CB55DC}" type="presParOf" srcId="{486163C9-F1B9-4069-882E-740B3F85A263}" destId="{4BA8CD25-B40A-4DA3-9884-45E73FA2A199}"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B292-BD4B-410A-98EB-0587A7FC5DF0}">
      <dsp:nvSpPr>
        <dsp:cNvPr id="0" name=""/>
        <dsp:cNvSpPr/>
      </dsp:nvSpPr>
      <dsp:spPr>
        <a:xfrm>
          <a:off x="0" y="233616"/>
          <a:ext cx="7425873" cy="14332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30" tIns="270764" rIns="5763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1,000-2,999 connections + schools: Water shortage contingency plan</a:t>
          </a:r>
        </a:p>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&lt;1,000 connections: Drought assessment/element for 15-999 connections into Emergency Response Plan </a:t>
          </a:r>
        </a:p>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All Small Suppliers: Supply conditions annual reporting</a:t>
          </a:r>
        </a:p>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All Small Suppliers: Drought resiliency standards – infrastructure upgrades</a:t>
          </a:r>
        </a:p>
      </dsp:txBody>
      <dsp:txXfrm>
        <a:off x="0" y="233616"/>
        <a:ext cx="7425873" cy="1433250"/>
      </dsp:txXfrm>
    </dsp:sp>
    <dsp:sp modelId="{E0FCE332-F58B-47EC-8B76-1328D1F7FD71}">
      <dsp:nvSpPr>
        <dsp:cNvPr id="0" name=""/>
        <dsp:cNvSpPr/>
      </dsp:nvSpPr>
      <dsp:spPr>
        <a:xfrm>
          <a:off x="371293" y="41736"/>
          <a:ext cx="3733387"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76" tIns="0" rIns="196476" bIns="0" numCol="1" spcCol="1270" anchor="ctr" anchorCtr="0">
          <a:noAutofit/>
        </a:bodyPr>
        <a:lstStyle/>
        <a:p>
          <a:pPr marL="0" lvl="0" indent="0" algn="l" defTabSz="1111250">
            <a:lnSpc>
              <a:spcPct val="90000"/>
            </a:lnSpc>
            <a:spcBef>
              <a:spcPct val="0"/>
            </a:spcBef>
            <a:spcAft>
              <a:spcPct val="35000"/>
            </a:spcAft>
            <a:buNone/>
          </a:pPr>
          <a:r>
            <a:rPr lang="en-US" sz="2500" kern="1200" dirty="0"/>
            <a:t>Small Suppliers*</a:t>
          </a:r>
        </a:p>
      </dsp:txBody>
      <dsp:txXfrm>
        <a:off x="390027" y="60470"/>
        <a:ext cx="3695919" cy="346292"/>
      </dsp:txXfrm>
    </dsp:sp>
    <dsp:sp modelId="{70225A9B-D685-4DF3-935F-46393B003253}">
      <dsp:nvSpPr>
        <dsp:cNvPr id="0" name=""/>
        <dsp:cNvSpPr/>
      </dsp:nvSpPr>
      <dsp:spPr>
        <a:xfrm>
          <a:off x="0" y="1928946"/>
          <a:ext cx="7425873" cy="1146600"/>
        </a:xfrm>
        <a:prstGeom prst="rect">
          <a:avLst/>
        </a:prstGeom>
        <a:solidFill>
          <a:schemeClr val="lt1">
            <a:alpha val="90000"/>
            <a:hueOff val="0"/>
            <a:satOff val="0"/>
            <a:lumOff val="0"/>
            <a:alphaOff val="0"/>
          </a:schemeClr>
        </a:solidFill>
        <a:ln w="19050" cap="rnd" cmpd="sng" algn="ctr">
          <a:solidFill>
            <a:schemeClr val="accent5">
              <a:hueOff val="-1307943"/>
              <a:satOff val="7781"/>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30" tIns="270764" rIns="5763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Create a standing Drought &amp; Water Shortage Task Force for state smalls and domestic wells (or similar alternative)</a:t>
          </a:r>
          <a:endParaRPr lang="en-US" sz="2000" kern="1200" dirty="0"/>
        </a:p>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Develop Water Shortage Plan (and assessment) for state smalls water systems (SSWS) and domestic wells (DW) in the county or similar alternative</a:t>
          </a:r>
          <a:endParaRPr lang="en-US" sz="2000" kern="1200" dirty="0"/>
        </a:p>
      </dsp:txBody>
      <dsp:txXfrm>
        <a:off x="0" y="1928946"/>
        <a:ext cx="7425873" cy="1146600"/>
      </dsp:txXfrm>
    </dsp:sp>
    <dsp:sp modelId="{BA78AC3F-DC7B-4D66-886C-9DF989D936BF}">
      <dsp:nvSpPr>
        <dsp:cNvPr id="0" name=""/>
        <dsp:cNvSpPr/>
      </dsp:nvSpPr>
      <dsp:spPr>
        <a:xfrm>
          <a:off x="371293" y="1737066"/>
          <a:ext cx="3733335" cy="383760"/>
        </a:xfrm>
        <a:prstGeom prst="round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76" tIns="0" rIns="196476" bIns="0" numCol="1" spcCol="1270" anchor="ctr" anchorCtr="0">
          <a:noAutofit/>
        </a:bodyPr>
        <a:lstStyle/>
        <a:p>
          <a:pPr marL="0" lvl="0" indent="0" algn="l" defTabSz="1111250">
            <a:lnSpc>
              <a:spcPct val="90000"/>
            </a:lnSpc>
            <a:spcBef>
              <a:spcPct val="0"/>
            </a:spcBef>
            <a:spcAft>
              <a:spcPct val="35000"/>
            </a:spcAft>
            <a:buNone/>
          </a:pPr>
          <a:r>
            <a:rPr lang="en-US" sz="2500" kern="1200" dirty="0"/>
            <a:t>Counties</a:t>
          </a:r>
        </a:p>
      </dsp:txBody>
      <dsp:txXfrm>
        <a:off x="390027" y="1755800"/>
        <a:ext cx="3695867" cy="346292"/>
      </dsp:txXfrm>
    </dsp:sp>
    <dsp:sp modelId="{4BA8CD25-B40A-4DA3-9884-45E73FA2A199}">
      <dsp:nvSpPr>
        <dsp:cNvPr id="0" name=""/>
        <dsp:cNvSpPr/>
      </dsp:nvSpPr>
      <dsp:spPr>
        <a:xfrm>
          <a:off x="0" y="3337626"/>
          <a:ext cx="7425873" cy="1146600"/>
        </a:xfrm>
        <a:prstGeom prst="rect">
          <a:avLst/>
        </a:prstGeom>
        <a:solidFill>
          <a:schemeClr val="lt1">
            <a:alpha val="90000"/>
            <a:hueOff val="0"/>
            <a:satOff val="0"/>
            <a:lumOff val="0"/>
            <a:alphaOff val="0"/>
          </a:schemeClr>
        </a:solidFill>
        <a:ln w="19050" cap="rnd" cmpd="sng" algn="ctr">
          <a:solidFill>
            <a:schemeClr val="accent5">
              <a:hueOff val="-2615887"/>
              <a:satOff val="15563"/>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30" tIns="270764" rIns="5763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Drought Risk Tool (small suppliers, private supplied homes and state small systems 5-15 connections)</a:t>
          </a:r>
          <a:endParaRPr lang="en-US" sz="1400" kern="1200" dirty="0"/>
        </a:p>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Establish Standing Interagency Drought &amp; Water Shortage Task Force (with local government and stakeholder membership)</a:t>
          </a:r>
        </a:p>
      </dsp:txBody>
      <dsp:txXfrm>
        <a:off x="0" y="3337626"/>
        <a:ext cx="7425873" cy="1146600"/>
      </dsp:txXfrm>
    </dsp:sp>
    <dsp:sp modelId="{6B8E92F0-2D0F-4F05-8E46-1ADC42E234A8}">
      <dsp:nvSpPr>
        <dsp:cNvPr id="0" name=""/>
        <dsp:cNvSpPr/>
      </dsp:nvSpPr>
      <dsp:spPr>
        <a:xfrm>
          <a:off x="371293" y="3145746"/>
          <a:ext cx="3733387" cy="383760"/>
        </a:xfrm>
        <a:prstGeom prst="round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76" tIns="0" rIns="196476" bIns="0" numCol="1" spcCol="1270" anchor="ctr" anchorCtr="0">
          <a:noAutofit/>
        </a:bodyPr>
        <a:lstStyle/>
        <a:p>
          <a:pPr marL="0" lvl="0" indent="0" algn="l" defTabSz="1111250">
            <a:lnSpc>
              <a:spcPct val="90000"/>
            </a:lnSpc>
            <a:spcBef>
              <a:spcPct val="0"/>
            </a:spcBef>
            <a:spcAft>
              <a:spcPct val="35000"/>
            </a:spcAft>
            <a:buNone/>
          </a:pPr>
          <a:r>
            <a:rPr lang="en-US" sz="2500" kern="1200" dirty="0"/>
            <a:t>State</a:t>
          </a:r>
        </a:p>
      </dsp:txBody>
      <dsp:txXfrm>
        <a:off x="390027" y="3164480"/>
        <a:ext cx="369591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B292-BD4B-410A-98EB-0587A7FC5DF0}">
      <dsp:nvSpPr>
        <dsp:cNvPr id="0" name=""/>
        <dsp:cNvSpPr/>
      </dsp:nvSpPr>
      <dsp:spPr>
        <a:xfrm>
          <a:off x="0" y="27174"/>
          <a:ext cx="7753388" cy="44226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1749" tIns="1083056" rIns="6017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1,000-2,999 connections + schools: Water shortage contingency plan</a:t>
          </a:r>
        </a:p>
        <a:p>
          <a:pPr marL="228600" lvl="1" indent="-228600" algn="l" defTabSz="889000">
            <a:lnSpc>
              <a:spcPct val="90000"/>
            </a:lnSpc>
            <a:spcBef>
              <a:spcPct val="0"/>
            </a:spcBef>
            <a:spcAft>
              <a:spcPct val="15000"/>
            </a:spcAft>
            <a:buChar char="•"/>
          </a:pPr>
          <a:endParaRPr lang="en-US" sz="2000" kern="1200" dirty="0">
            <a:solidFill>
              <a:schemeClr val="tx2">
                <a:lumMod val="10000"/>
              </a:schemeClr>
            </a:solidFill>
          </a:endParaRPr>
        </a:p>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&lt;1,000 connections: Drought assessment/element for 15-999 connections into Emergency Notification Plan or Emergency Response Plan</a:t>
          </a:r>
        </a:p>
        <a:p>
          <a:pPr marL="228600" lvl="1" indent="-228600" algn="l" defTabSz="889000">
            <a:lnSpc>
              <a:spcPct val="90000"/>
            </a:lnSpc>
            <a:spcBef>
              <a:spcPct val="0"/>
            </a:spcBef>
            <a:spcAft>
              <a:spcPct val="15000"/>
            </a:spcAft>
            <a:buChar char="•"/>
          </a:pPr>
          <a:endParaRPr lang="en-US" sz="2000" kern="1200" dirty="0">
            <a:solidFill>
              <a:schemeClr val="tx2">
                <a:lumMod val="10000"/>
              </a:schemeClr>
            </a:solidFill>
          </a:endParaRPr>
        </a:p>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All Small Suppliers: Supply conditions annual reporting</a:t>
          </a:r>
        </a:p>
        <a:p>
          <a:pPr marL="228600" lvl="1" indent="-228600" algn="l" defTabSz="889000">
            <a:lnSpc>
              <a:spcPct val="90000"/>
            </a:lnSpc>
            <a:spcBef>
              <a:spcPct val="0"/>
            </a:spcBef>
            <a:spcAft>
              <a:spcPct val="15000"/>
            </a:spcAft>
            <a:buChar char="•"/>
          </a:pPr>
          <a:endParaRPr lang="en-US" sz="2000" kern="1200" dirty="0">
            <a:solidFill>
              <a:schemeClr val="tx2">
                <a:lumMod val="10000"/>
              </a:schemeClr>
            </a:solidFill>
          </a:endParaRPr>
        </a:p>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All Small Suppliers: Drought resiliency standards – infrastructure upgrades</a:t>
          </a:r>
        </a:p>
      </dsp:txBody>
      <dsp:txXfrm>
        <a:off x="0" y="27174"/>
        <a:ext cx="7753388" cy="4422600"/>
      </dsp:txXfrm>
    </dsp:sp>
    <dsp:sp modelId="{E0FCE332-F58B-47EC-8B76-1328D1F7FD71}">
      <dsp:nvSpPr>
        <dsp:cNvPr id="0" name=""/>
        <dsp:cNvSpPr/>
      </dsp:nvSpPr>
      <dsp:spPr>
        <a:xfrm>
          <a:off x="335151" y="0"/>
          <a:ext cx="3898046" cy="78095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42" tIns="0" rIns="205142" bIns="0" numCol="1" spcCol="1270" anchor="ctr" anchorCtr="0">
          <a:noAutofit/>
        </a:bodyPr>
        <a:lstStyle/>
        <a:p>
          <a:pPr marL="0" lvl="0" indent="0" algn="l" defTabSz="1111250">
            <a:lnSpc>
              <a:spcPct val="90000"/>
            </a:lnSpc>
            <a:spcBef>
              <a:spcPct val="0"/>
            </a:spcBef>
            <a:spcAft>
              <a:spcPct val="35000"/>
            </a:spcAft>
            <a:buNone/>
          </a:pPr>
          <a:r>
            <a:rPr lang="en-US" sz="2500" kern="1200" dirty="0"/>
            <a:t>Small Suppliers*</a:t>
          </a:r>
        </a:p>
      </dsp:txBody>
      <dsp:txXfrm>
        <a:off x="373274" y="38123"/>
        <a:ext cx="3821800" cy="704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5A9B-D685-4DF3-935F-46393B003253}">
      <dsp:nvSpPr>
        <dsp:cNvPr id="0" name=""/>
        <dsp:cNvSpPr/>
      </dsp:nvSpPr>
      <dsp:spPr>
        <a:xfrm>
          <a:off x="0" y="545216"/>
          <a:ext cx="7425873" cy="2870337"/>
        </a:xfrm>
        <a:prstGeom prst="rect">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30" tIns="562356" rIns="57633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Create a standing Drought &amp; Water Shortage Task Force for state smalls and domestic wells (or similar alternative)</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Develop Water Shortage Plan (and assessment) for state smalls and domestic wells in the county (or similar alternative)</a:t>
          </a:r>
          <a:endParaRPr lang="en-US" sz="2200" kern="1200" dirty="0"/>
        </a:p>
      </dsp:txBody>
      <dsp:txXfrm>
        <a:off x="0" y="545216"/>
        <a:ext cx="7425873" cy="2870337"/>
      </dsp:txXfrm>
    </dsp:sp>
    <dsp:sp modelId="{BA78AC3F-DC7B-4D66-886C-9DF989D936BF}">
      <dsp:nvSpPr>
        <dsp:cNvPr id="0" name=""/>
        <dsp:cNvSpPr/>
      </dsp:nvSpPr>
      <dsp:spPr>
        <a:xfrm>
          <a:off x="104964" y="282530"/>
          <a:ext cx="3733335" cy="436499"/>
        </a:xfrm>
        <a:prstGeom prst="roundRect">
          <a:avLst/>
        </a:prstGeom>
        <a:solidFill>
          <a:srgbClr val="00B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76" tIns="0" rIns="196476" bIns="0" numCol="1" spcCol="1270" anchor="ctr" anchorCtr="0">
          <a:noAutofit/>
        </a:bodyPr>
        <a:lstStyle/>
        <a:p>
          <a:pPr marL="0" lvl="0" indent="0" algn="l" defTabSz="1111250">
            <a:lnSpc>
              <a:spcPct val="90000"/>
            </a:lnSpc>
            <a:spcBef>
              <a:spcPct val="0"/>
            </a:spcBef>
            <a:spcAft>
              <a:spcPct val="35000"/>
            </a:spcAft>
            <a:buNone/>
          </a:pPr>
          <a:r>
            <a:rPr lang="en-US" sz="2500" kern="1200" dirty="0"/>
            <a:t>Counties</a:t>
          </a:r>
        </a:p>
      </dsp:txBody>
      <dsp:txXfrm>
        <a:off x="126272" y="303838"/>
        <a:ext cx="3690719" cy="393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C063D-C10A-4F62-8DF1-8CD3A37DCF18}">
      <dsp:nvSpPr>
        <dsp:cNvPr id="0" name=""/>
        <dsp:cNvSpPr/>
      </dsp:nvSpPr>
      <dsp:spPr>
        <a:xfrm>
          <a:off x="76836" y="39251"/>
          <a:ext cx="7474373" cy="1233945"/>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Needs Assessment/DWR Data Collection &amp; Tool Development</a:t>
          </a:r>
        </a:p>
      </dsp:txBody>
      <dsp:txXfrm>
        <a:off x="112977" y="75392"/>
        <a:ext cx="6142849" cy="1161663"/>
      </dsp:txXfrm>
    </dsp:sp>
    <dsp:sp modelId="{C6A067CA-FB50-470E-A308-06BE00A14481}">
      <dsp:nvSpPr>
        <dsp:cNvPr id="0" name=""/>
        <dsp:cNvSpPr/>
      </dsp:nvSpPr>
      <dsp:spPr>
        <a:xfrm>
          <a:off x="659503" y="1439602"/>
          <a:ext cx="7474373" cy="1233945"/>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DWR Support for Counties for Planning</a:t>
          </a:r>
        </a:p>
      </dsp:txBody>
      <dsp:txXfrm>
        <a:off x="695644" y="1475743"/>
        <a:ext cx="5940523" cy="1161663"/>
      </dsp:txXfrm>
    </dsp:sp>
    <dsp:sp modelId="{3AC300A0-937E-472E-8C59-636C5CEE4A7C}">
      <dsp:nvSpPr>
        <dsp:cNvPr id="0" name=""/>
        <dsp:cNvSpPr/>
      </dsp:nvSpPr>
      <dsp:spPr>
        <a:xfrm>
          <a:off x="1319006" y="2879205"/>
          <a:ext cx="7474373" cy="1233945"/>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SWB Developed Regional Funding SSWS/DW Programs </a:t>
          </a:r>
        </a:p>
      </dsp:txBody>
      <dsp:txXfrm>
        <a:off x="1355147" y="2915346"/>
        <a:ext cx="5940523" cy="1161663"/>
      </dsp:txXfrm>
    </dsp:sp>
    <dsp:sp modelId="{CA58CFC2-08CD-4B47-A836-A290A89E9700}">
      <dsp:nvSpPr>
        <dsp:cNvPr id="0" name=""/>
        <dsp:cNvSpPr/>
      </dsp:nvSpPr>
      <dsp:spPr>
        <a:xfrm>
          <a:off x="6672308" y="935741"/>
          <a:ext cx="802064" cy="80206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852772" y="935741"/>
        <a:ext cx="441136" cy="603553"/>
      </dsp:txXfrm>
    </dsp:sp>
    <dsp:sp modelId="{E9C179A6-1F7D-40E6-9229-EFC420B74D36}">
      <dsp:nvSpPr>
        <dsp:cNvPr id="0" name=""/>
        <dsp:cNvSpPr/>
      </dsp:nvSpPr>
      <dsp:spPr>
        <a:xfrm>
          <a:off x="7331812" y="2367118"/>
          <a:ext cx="802064" cy="80206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512276" y="2367118"/>
        <a:ext cx="441136" cy="603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8CD25-B40A-4DA3-9884-45E73FA2A199}">
      <dsp:nvSpPr>
        <dsp:cNvPr id="0" name=""/>
        <dsp:cNvSpPr/>
      </dsp:nvSpPr>
      <dsp:spPr>
        <a:xfrm>
          <a:off x="0" y="575522"/>
          <a:ext cx="10972800" cy="2220813"/>
        </a:xfrm>
        <a:prstGeom prst="rect">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645668" rIns="8516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DWR Drought Risk Tool (small suppliers, private supplied homes and state small systems 5-15 connections)</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chemeClr val="tx2">
                  <a:lumMod val="10000"/>
                </a:schemeClr>
              </a:solidFill>
            </a:rPr>
            <a:t>Establish Standing Interagency Drought &amp; Water Shortage Task Force (with local government and stakeholder membership)</a:t>
          </a:r>
        </a:p>
      </dsp:txBody>
      <dsp:txXfrm>
        <a:off x="0" y="575522"/>
        <a:ext cx="10972800" cy="2220813"/>
      </dsp:txXfrm>
    </dsp:sp>
    <dsp:sp modelId="{6B8E92F0-2D0F-4F05-8E46-1ADC42E234A8}">
      <dsp:nvSpPr>
        <dsp:cNvPr id="0" name=""/>
        <dsp:cNvSpPr/>
      </dsp:nvSpPr>
      <dsp:spPr>
        <a:xfrm>
          <a:off x="335575" y="275759"/>
          <a:ext cx="5516619" cy="631567"/>
        </a:xfrm>
        <a:prstGeom prst="round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111250">
            <a:lnSpc>
              <a:spcPct val="90000"/>
            </a:lnSpc>
            <a:spcBef>
              <a:spcPct val="0"/>
            </a:spcBef>
            <a:spcAft>
              <a:spcPct val="35000"/>
            </a:spcAft>
            <a:buNone/>
          </a:pPr>
          <a:r>
            <a:rPr lang="en-US" sz="2500" kern="1200" dirty="0"/>
            <a:t>State</a:t>
          </a:r>
        </a:p>
      </dsp:txBody>
      <dsp:txXfrm>
        <a:off x="366406" y="306590"/>
        <a:ext cx="5454957" cy="5699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4FED2-999E-4152-9B3D-363BC3446D1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01366-249D-4D6C-BAEF-DDEA33A63900}" type="slidenum">
              <a:rPr lang="en-US" smtClean="0"/>
              <a:t>‹#›</a:t>
            </a:fld>
            <a:endParaRPr lang="en-US"/>
          </a:p>
        </p:txBody>
      </p:sp>
    </p:spTree>
    <p:extLst>
      <p:ext uri="{BB962C8B-B14F-4D97-AF65-F5344CB8AC3E}">
        <p14:creationId xmlns:p14="http://schemas.microsoft.com/office/powerpoint/2010/main" val="127007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ater.ca.gov/Programs/Water-Use-And-Efficiency/2018-Water-Conservation-Legislation/County-Drought-Plan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ater.ca.gov/Programs/Water-Use-And-Efficiency/2018-Water-Conservation-Legislation/County-Drought-Plann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ater.ca.gov/Programs/Water-Use-And-Efficiency/2018-Water-Conservation-Legislation/County-Drought-Plann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1</a:t>
            </a:fld>
            <a:endParaRPr lang="en-US"/>
          </a:p>
        </p:txBody>
      </p:sp>
    </p:spTree>
    <p:extLst>
      <p:ext uri="{BB962C8B-B14F-4D97-AF65-F5344CB8AC3E}">
        <p14:creationId xmlns:p14="http://schemas.microsoft.com/office/powerpoint/2010/main" val="407328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80668e15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3" name="Google Shape;253;gf80668e155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Needs Assessment looked at costs and we are working with DFA to think how we can respond to these.</a:t>
            </a:r>
            <a:endParaRPr dirty="0"/>
          </a:p>
        </p:txBody>
      </p:sp>
      <p:sp>
        <p:nvSpPr>
          <p:cNvPr id="254" name="Google Shape;254;gf80668e155_0_21: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21</a:t>
            </a:fld>
            <a:endParaRPr sz="1400" dirty="0">
              <a:latin typeface="Arial"/>
              <a:ea typeface="Arial"/>
              <a:cs typeface="Arial"/>
              <a:sym typeface="Arial"/>
            </a:endParaRPr>
          </a:p>
        </p:txBody>
      </p:sp>
    </p:spTree>
    <p:extLst>
      <p:ext uri="{BB962C8B-B14F-4D97-AF65-F5344CB8AC3E}">
        <p14:creationId xmlns:p14="http://schemas.microsoft.com/office/powerpoint/2010/main" val="105055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ba349f97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dba349f97c_1_21:notes"/>
          <p:cNvSpPr txBox="1">
            <a:spLocks noGrp="1"/>
          </p:cNvSpPr>
          <p:nvPr>
            <p:ph type="body" idx="1"/>
          </p:nvPr>
        </p:nvSpPr>
        <p:spPr>
          <a:xfrm>
            <a:off x="686421" y="4344025"/>
            <a:ext cx="5485158" cy="4114488"/>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rPr>
              <a:t>The report recommended that all small community water systems be required to develop an Emergency Response Plan and small systems with 1,000 to 2,999 connections also be required to complete an abridged Water Shortage Contingency Plan and small systems with less than 1,000 connections be required to complete a Drought Supply Assessment.   Today’s presentation is guided by DWR’s </a:t>
            </a:r>
            <a:r>
              <a:rPr lang="en-US" sz="1200" i="1" dirty="0">
                <a:solidFill>
                  <a:schemeClr val="dk1"/>
                </a:solidFill>
              </a:rPr>
              <a:t>Proposed Water Shortage Contingency Plan Components for Small Systems</a:t>
            </a:r>
            <a:r>
              <a:rPr lang="en-US" sz="1200" dirty="0">
                <a:solidFill>
                  <a:schemeClr val="dk1"/>
                </a:solidFill>
              </a:rPr>
              <a:t>.</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US" sz="1200" dirty="0"/>
              <a:t>DWRs report is available through their County Drought Planning website </a:t>
            </a:r>
            <a:r>
              <a:rPr lang="en-US" sz="1200" u="sng" dirty="0">
                <a:solidFill>
                  <a:schemeClr val="hlink"/>
                </a:solidFill>
                <a:hlinkClick r:id="rId3"/>
              </a:rPr>
              <a:t>https://water.ca.gov/Programs/Water-Use-And-Efficiency/2018-Water-Conservation-Legislation/County-Drought-Planning</a:t>
            </a:r>
            <a:r>
              <a:rPr lang="en-US" sz="1200" dirty="0"/>
              <a:t> </a:t>
            </a:r>
            <a:endParaRPr sz="12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200" dirty="0">
                <a:solidFill>
                  <a:schemeClr val="dk1"/>
                </a:solidFill>
              </a:rPr>
              <a:t>Reference SB 552 (Hertzberg)</a:t>
            </a:r>
            <a:endParaRPr sz="1200" dirty="0">
              <a:solidFill>
                <a:schemeClr val="dk1"/>
              </a:solidFill>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This bill would require small water suppliers, as defined, and nontransient noncommunity water systems that are schools, no later than December 31, 2022, to develop and </a:t>
            </a:r>
            <a:r>
              <a:rPr lang="en-US" sz="1200" i="1" dirty="0">
                <a:solidFill>
                  <a:srgbClr val="0000FF"/>
                </a:solidFill>
                <a:highlight>
                  <a:srgbClr val="FFFFFF"/>
                </a:highlight>
              </a:rPr>
              <a:t>maintain an abridged Water Shortage Contingency Plan</a:t>
            </a:r>
            <a:r>
              <a:rPr lang="en-US" sz="1200" dirty="0">
                <a:solidFill>
                  <a:srgbClr val="333333"/>
                </a:solidFill>
                <a:highlight>
                  <a:srgbClr val="FFFFFF"/>
                </a:highlight>
              </a:rPr>
              <a:t> that includes specified drought-planning elements.   </a:t>
            </a: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“Small water supplier” means a community water system serving 15 to 2,999 service connections, inclusive, and that provides less than 3,000 acre-feet of water annually.</a:t>
            </a:r>
            <a:endParaRPr sz="1200" b="1" dirty="0"/>
          </a:p>
        </p:txBody>
      </p:sp>
      <p:sp>
        <p:nvSpPr>
          <p:cNvPr id="244" name="Google Shape;244;gdba349f97c_1_21:notes"/>
          <p:cNvSpPr txBox="1">
            <a:spLocks noGrp="1"/>
          </p:cNvSpPr>
          <p:nvPr>
            <p:ph type="sldNum" idx="12"/>
          </p:nvPr>
        </p:nvSpPr>
        <p:spPr>
          <a:xfrm>
            <a:off x="3884026" y="8684926"/>
            <a:ext cx="2972421" cy="457513"/>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22</a:t>
            </a:fld>
            <a:endParaRPr sz="1400" dirty="0"/>
          </a:p>
        </p:txBody>
      </p:sp>
    </p:spTree>
    <p:extLst>
      <p:ext uri="{BB962C8B-B14F-4D97-AF65-F5344CB8AC3E}">
        <p14:creationId xmlns:p14="http://schemas.microsoft.com/office/powerpoint/2010/main" val="174595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29</a:t>
            </a:fld>
            <a:endParaRPr lang="en-US"/>
          </a:p>
        </p:txBody>
      </p:sp>
    </p:spTree>
    <p:extLst>
      <p:ext uri="{BB962C8B-B14F-4D97-AF65-F5344CB8AC3E}">
        <p14:creationId xmlns:p14="http://schemas.microsoft.com/office/powerpoint/2010/main" val="34224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2</a:t>
            </a:fld>
            <a:endParaRPr lang="en-US"/>
          </a:p>
        </p:txBody>
      </p:sp>
    </p:spTree>
    <p:extLst>
      <p:ext uri="{BB962C8B-B14F-4D97-AF65-F5344CB8AC3E}">
        <p14:creationId xmlns:p14="http://schemas.microsoft.com/office/powerpoint/2010/main" val="22588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3</a:t>
            </a:fld>
            <a:endParaRPr lang="en-US"/>
          </a:p>
        </p:txBody>
      </p:sp>
    </p:spTree>
    <p:extLst>
      <p:ext uri="{BB962C8B-B14F-4D97-AF65-F5344CB8AC3E}">
        <p14:creationId xmlns:p14="http://schemas.microsoft.com/office/powerpoint/2010/main" val="31918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4</a:t>
            </a:fld>
            <a:endParaRPr lang="en-US"/>
          </a:p>
        </p:txBody>
      </p:sp>
    </p:spTree>
    <p:extLst>
      <p:ext uri="{BB962C8B-B14F-4D97-AF65-F5344CB8AC3E}">
        <p14:creationId xmlns:p14="http://schemas.microsoft.com/office/powerpoint/2010/main" val="41142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5</a:t>
            </a:fld>
            <a:endParaRPr lang="en-US"/>
          </a:p>
        </p:txBody>
      </p:sp>
    </p:spTree>
    <p:extLst>
      <p:ext uri="{BB962C8B-B14F-4D97-AF65-F5344CB8AC3E}">
        <p14:creationId xmlns:p14="http://schemas.microsoft.com/office/powerpoint/2010/main" val="310083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6</a:t>
            </a:fld>
            <a:endParaRPr lang="en-US"/>
          </a:p>
        </p:txBody>
      </p:sp>
    </p:spTree>
    <p:extLst>
      <p:ext uri="{BB962C8B-B14F-4D97-AF65-F5344CB8AC3E}">
        <p14:creationId xmlns:p14="http://schemas.microsoft.com/office/powerpoint/2010/main" val="12918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366-249D-4D6C-BAEF-DDEA33A63900}" type="slidenum">
              <a:rPr lang="en-US" smtClean="0"/>
              <a:t>16</a:t>
            </a:fld>
            <a:endParaRPr lang="en-US"/>
          </a:p>
        </p:txBody>
      </p:sp>
    </p:spTree>
    <p:extLst>
      <p:ext uri="{BB962C8B-B14F-4D97-AF65-F5344CB8AC3E}">
        <p14:creationId xmlns:p14="http://schemas.microsoft.com/office/powerpoint/2010/main" val="18874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ba349f97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dba349f97c_1_21:notes"/>
          <p:cNvSpPr txBox="1">
            <a:spLocks noGrp="1"/>
          </p:cNvSpPr>
          <p:nvPr>
            <p:ph type="body" idx="1"/>
          </p:nvPr>
        </p:nvSpPr>
        <p:spPr>
          <a:xfrm>
            <a:off x="686421" y="4344025"/>
            <a:ext cx="5485158" cy="4114488"/>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rPr>
              <a:t>The report recommended that all small community water systems be required to develop an Emergency Response Plan and small systems with 1,000 to 2,999 connections also be required to complete an abridged Water Shortage Contingency Plan and small systems with less than 1,000 connections be required to complete a Drought Supply Assessment.   Today’s presentation is guided by DWR’s </a:t>
            </a:r>
            <a:r>
              <a:rPr lang="en-US" sz="1200" i="1" dirty="0">
                <a:solidFill>
                  <a:schemeClr val="dk1"/>
                </a:solidFill>
              </a:rPr>
              <a:t>Proposed Water Shortage Contingency Plan Components for Small Systems</a:t>
            </a:r>
            <a:r>
              <a:rPr lang="en-US" sz="1200" dirty="0">
                <a:solidFill>
                  <a:schemeClr val="dk1"/>
                </a:solidFill>
              </a:rPr>
              <a:t>.</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US" sz="1200" dirty="0"/>
              <a:t>DWRs report is available through their County Drought Planning website </a:t>
            </a:r>
            <a:r>
              <a:rPr lang="en-US" sz="1200" u="sng" dirty="0">
                <a:solidFill>
                  <a:schemeClr val="hlink"/>
                </a:solidFill>
                <a:hlinkClick r:id="rId3"/>
              </a:rPr>
              <a:t>https://water.ca.gov/Programs/Water-Use-And-Efficiency/2018-Water-Conservation-Legislation/County-Drought-Planning</a:t>
            </a:r>
            <a:r>
              <a:rPr lang="en-US" sz="1200" dirty="0"/>
              <a:t> </a:t>
            </a:r>
            <a:endParaRPr sz="12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200" dirty="0">
                <a:solidFill>
                  <a:schemeClr val="dk1"/>
                </a:solidFill>
              </a:rPr>
              <a:t>Reference SB 552 (Hertzberg)</a:t>
            </a:r>
            <a:endParaRPr sz="1200" dirty="0">
              <a:solidFill>
                <a:schemeClr val="dk1"/>
              </a:solidFill>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This bill would require small water suppliers, as defined, and nontransient noncommunity water systems that are schools, no later than December 31, 2022, to develop and </a:t>
            </a:r>
            <a:r>
              <a:rPr lang="en-US" sz="1200" i="1" dirty="0">
                <a:solidFill>
                  <a:srgbClr val="0000FF"/>
                </a:solidFill>
                <a:highlight>
                  <a:srgbClr val="FFFFFF"/>
                </a:highlight>
              </a:rPr>
              <a:t>maintain an abridged Water Shortage Contingency Plan</a:t>
            </a:r>
            <a:r>
              <a:rPr lang="en-US" sz="1200" dirty="0">
                <a:solidFill>
                  <a:srgbClr val="333333"/>
                </a:solidFill>
                <a:highlight>
                  <a:srgbClr val="FFFFFF"/>
                </a:highlight>
              </a:rPr>
              <a:t> that includes specified drought-planning elements.   </a:t>
            </a: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“Small water supplier” means a community water system serving 15 to 2,999 service connections, inclusive, and that provides less than 3,000 acre-feet of water annually.</a:t>
            </a:r>
            <a:endParaRPr sz="1200" b="1" dirty="0"/>
          </a:p>
        </p:txBody>
      </p:sp>
      <p:sp>
        <p:nvSpPr>
          <p:cNvPr id="244" name="Google Shape;244;gdba349f97c_1_21:notes"/>
          <p:cNvSpPr txBox="1">
            <a:spLocks noGrp="1"/>
          </p:cNvSpPr>
          <p:nvPr>
            <p:ph type="sldNum" idx="12"/>
          </p:nvPr>
        </p:nvSpPr>
        <p:spPr>
          <a:xfrm>
            <a:off x="3884026" y="8684926"/>
            <a:ext cx="2972421" cy="457513"/>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19</a:t>
            </a:fld>
            <a:endParaRPr sz="1400" dirty="0"/>
          </a:p>
        </p:txBody>
      </p:sp>
    </p:spTree>
    <p:extLst>
      <p:ext uri="{BB962C8B-B14F-4D97-AF65-F5344CB8AC3E}">
        <p14:creationId xmlns:p14="http://schemas.microsoft.com/office/powerpoint/2010/main" val="290943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ba349f97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dba349f97c_1_21:notes"/>
          <p:cNvSpPr txBox="1">
            <a:spLocks noGrp="1"/>
          </p:cNvSpPr>
          <p:nvPr>
            <p:ph type="body" idx="1"/>
          </p:nvPr>
        </p:nvSpPr>
        <p:spPr>
          <a:xfrm>
            <a:off x="686421" y="4344025"/>
            <a:ext cx="5485158" cy="4114488"/>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rPr>
              <a:t>The report recommended that all small community water systems be required to develop an Emergency Response Plan and small systems with 1,000 to 2,999 connections also be required to complete an abridged Water Shortage Contingency Plan and small systems with less than 1,000 connections be required to complete a Drought Supply Assessment.   Today’s presentation is guided by DWR’s </a:t>
            </a:r>
            <a:r>
              <a:rPr lang="en-US" sz="1200" i="1" dirty="0">
                <a:solidFill>
                  <a:schemeClr val="dk1"/>
                </a:solidFill>
              </a:rPr>
              <a:t>Proposed Water Shortage Contingency Plan Components for Small Systems</a:t>
            </a:r>
            <a:r>
              <a:rPr lang="en-US" sz="1200" dirty="0">
                <a:solidFill>
                  <a:schemeClr val="dk1"/>
                </a:solidFill>
              </a:rPr>
              <a:t>.</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US" sz="1200" dirty="0"/>
              <a:t>DWRs report is available through their County Drought Planning website </a:t>
            </a:r>
            <a:r>
              <a:rPr lang="en-US" sz="1200" u="sng" dirty="0">
                <a:solidFill>
                  <a:schemeClr val="hlink"/>
                </a:solidFill>
                <a:hlinkClick r:id="rId3"/>
              </a:rPr>
              <a:t>https://water.ca.gov/Programs/Water-Use-And-Efficiency/2018-Water-Conservation-Legislation/County-Drought-Planning</a:t>
            </a:r>
            <a:r>
              <a:rPr lang="en-US" sz="1200" dirty="0"/>
              <a:t> </a:t>
            </a:r>
            <a:endParaRPr sz="12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200" dirty="0">
                <a:solidFill>
                  <a:schemeClr val="dk1"/>
                </a:solidFill>
              </a:rPr>
              <a:t>Reference SB 552 (Hertzberg)</a:t>
            </a:r>
            <a:endParaRPr sz="1200" dirty="0">
              <a:solidFill>
                <a:schemeClr val="dk1"/>
              </a:solidFill>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This bill would require small water suppliers, as defined, and nontransient noncommunity water systems that are schools, no later than December 31, 2022, to develop and </a:t>
            </a:r>
            <a:r>
              <a:rPr lang="en-US" sz="1200" i="1" dirty="0">
                <a:solidFill>
                  <a:srgbClr val="0000FF"/>
                </a:solidFill>
                <a:highlight>
                  <a:srgbClr val="FFFFFF"/>
                </a:highlight>
              </a:rPr>
              <a:t>maintain an abridged Water Shortage Contingency Plan</a:t>
            </a:r>
            <a:r>
              <a:rPr lang="en-US" sz="1200" dirty="0">
                <a:solidFill>
                  <a:srgbClr val="333333"/>
                </a:solidFill>
                <a:highlight>
                  <a:srgbClr val="FFFFFF"/>
                </a:highlight>
              </a:rPr>
              <a:t> that includes specified drought-planning elements.   </a:t>
            </a: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endParaRPr sz="1200" dirty="0">
              <a:solidFill>
                <a:srgbClr val="333333"/>
              </a:solidFill>
              <a:highlight>
                <a:srgbClr val="FFFFFF"/>
              </a:highlight>
            </a:endParaRPr>
          </a:p>
          <a:p>
            <a:pPr marL="0" lvl="0" indent="0" algn="l" rtl="0">
              <a:lnSpc>
                <a:spcPct val="100000"/>
              </a:lnSpc>
              <a:spcBef>
                <a:spcPts val="0"/>
              </a:spcBef>
              <a:spcAft>
                <a:spcPts val="0"/>
              </a:spcAft>
              <a:buSzPts val="1400"/>
              <a:buNone/>
            </a:pPr>
            <a:r>
              <a:rPr lang="en-US" sz="1200" dirty="0">
                <a:solidFill>
                  <a:srgbClr val="333333"/>
                </a:solidFill>
                <a:highlight>
                  <a:srgbClr val="FFFFFF"/>
                </a:highlight>
              </a:rPr>
              <a:t>“Small water supplier” means a community water system serving 15 to 2,999 service connections, inclusive, and that provides less than 3,000 acre-feet of water annually.</a:t>
            </a:r>
            <a:endParaRPr sz="1200" b="1" dirty="0"/>
          </a:p>
        </p:txBody>
      </p:sp>
      <p:sp>
        <p:nvSpPr>
          <p:cNvPr id="244" name="Google Shape;244;gdba349f97c_1_21:notes"/>
          <p:cNvSpPr txBox="1">
            <a:spLocks noGrp="1"/>
          </p:cNvSpPr>
          <p:nvPr>
            <p:ph type="sldNum" idx="12"/>
          </p:nvPr>
        </p:nvSpPr>
        <p:spPr>
          <a:xfrm>
            <a:off x="3884026" y="8684926"/>
            <a:ext cx="2972421" cy="457513"/>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20</a:t>
            </a:fld>
            <a:endParaRPr sz="1400" dirty="0"/>
          </a:p>
        </p:txBody>
      </p:sp>
    </p:spTree>
    <p:extLst>
      <p:ext uri="{BB962C8B-B14F-4D97-AF65-F5344CB8AC3E}">
        <p14:creationId xmlns:p14="http://schemas.microsoft.com/office/powerpoint/2010/main" val="17644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4815579"/>
            <a:ext cx="12192000" cy="1461396"/>
          </a:xfrm>
          <a:prstGeom prst="rect">
            <a:avLst/>
          </a:prstGeom>
        </p:spPr>
        <p:txBody>
          <a:bodyPr vert="horz"/>
          <a:lstStyle>
            <a:lvl1pPr marL="0" indent="0">
              <a:buFontTx/>
              <a:buNone/>
              <a:defRPr sz="1000" b="0" i="1" kern="700" spc="300">
                <a:solidFill>
                  <a:schemeClr val="bg1"/>
                </a:solidFill>
                <a:latin typeface="Arial"/>
              </a:defRPr>
            </a:lvl1pPr>
          </a:lstStyle>
          <a:p>
            <a:r>
              <a:rPr lang="en-US" dirty="0"/>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636189" y="1750424"/>
            <a:ext cx="10984659" cy="1403350"/>
          </a:xfrm>
          <a:prstGeom prst="rect">
            <a:avLst/>
          </a:prstGeom>
        </p:spPr>
        <p:txBody>
          <a:bodyPr vert="horz"/>
          <a:lstStyle>
            <a:lvl1pPr marL="0" indent="0" algn="r">
              <a:buFontTx/>
              <a:buNone/>
              <a:defRPr sz="11001" b="1" i="0" spc="-400" baseline="0">
                <a:solidFill>
                  <a:srgbClr val="00395E"/>
                </a:solidFill>
              </a:defRPr>
            </a:lvl1pPr>
            <a:lvl2pPr marL="457219" indent="0">
              <a:buFontTx/>
              <a:buNone/>
              <a:defRPr sz="11001" b="1" i="0" spc="-550">
                <a:solidFill>
                  <a:schemeClr val="accent1"/>
                </a:solidFill>
              </a:defRPr>
            </a:lvl2pPr>
            <a:lvl3pPr marL="914439" indent="0">
              <a:buFontTx/>
              <a:buNone/>
              <a:defRPr sz="11001" b="1" i="0" spc="-550">
                <a:solidFill>
                  <a:schemeClr val="accent1"/>
                </a:solidFill>
              </a:defRPr>
            </a:lvl3pPr>
            <a:lvl4pPr marL="1371658" indent="0">
              <a:buFontTx/>
              <a:buNone/>
              <a:defRPr sz="11001" b="1" i="0" spc="-550">
                <a:solidFill>
                  <a:schemeClr val="accent1"/>
                </a:solidFill>
              </a:defRPr>
            </a:lvl4pPr>
            <a:lvl5pPr marL="1828877" indent="0">
              <a:buFontTx/>
              <a:buNone/>
              <a:defRPr sz="11001" b="1" i="0" spc="-550">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3144761" y="3358412"/>
            <a:ext cx="8414355" cy="615950"/>
          </a:xfrm>
          <a:prstGeom prst="rect">
            <a:avLst/>
          </a:prstGeom>
        </p:spPr>
        <p:txBody>
          <a:bodyPr vert="horz"/>
          <a:lstStyle>
            <a:lvl1pPr marL="0" indent="0" algn="r">
              <a:buFontTx/>
              <a:buNone/>
              <a:defRPr sz="2600" b="0" i="1" baseline="0">
                <a:solidFill>
                  <a:schemeClr val="tx1">
                    <a:lumMod val="65000"/>
                    <a:lumOff val="35000"/>
                  </a:schemeClr>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1321251" y="1893522"/>
            <a:ext cx="6576456" cy="360362"/>
          </a:xfrm>
          <a:prstGeom prst="rect">
            <a:avLst/>
          </a:prstGeom>
        </p:spPr>
        <p:txBody>
          <a:bodyPr vert="horz"/>
          <a:lstStyle>
            <a:lvl1pPr marL="0" indent="0">
              <a:buFontTx/>
              <a:buNone/>
              <a:defRPr sz="800" kern="800" spc="420" baseline="0">
                <a:solidFill>
                  <a:schemeClr val="tx1">
                    <a:lumMod val="65000"/>
                    <a:lumOff val="35000"/>
                  </a:schemeClr>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9295953" y="3854050"/>
            <a:ext cx="2263164" cy="327880"/>
          </a:xfrm>
          <a:prstGeom prst="rect">
            <a:avLst/>
          </a:prstGeom>
        </p:spPr>
        <p:txBody>
          <a:bodyPr vert="horz"/>
          <a:lstStyle>
            <a:lvl1pPr marL="0" indent="0">
              <a:lnSpc>
                <a:spcPct val="150000"/>
              </a:lnSpc>
              <a:buFontTx/>
              <a:buNone/>
              <a:defRPr sz="100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9295952" y="4145646"/>
            <a:ext cx="2424333" cy="365980"/>
          </a:xfrm>
          <a:prstGeom prst="rect">
            <a:avLst/>
          </a:prstGeom>
        </p:spPr>
        <p:txBody>
          <a:bodyPr vert="horz"/>
          <a:lstStyle>
            <a:lvl1pPr marL="0" indent="0">
              <a:lnSpc>
                <a:spcPct val="150000"/>
              </a:lnSpc>
              <a:buFontTx/>
              <a:buNone/>
              <a:defRPr sz="100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259070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terboards.ca.gov/drinking_water/certlic/drinkingwater/202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709" y="514065"/>
            <a:ext cx="8014821" cy="1320800"/>
          </a:xfrm>
        </p:spPr>
        <p:txBody>
          <a:bodyPr>
            <a:normAutofit fontScale="90000"/>
          </a:bodyPr>
          <a:lstStyle/>
          <a:p>
            <a:pPr algn="ctr"/>
            <a:r>
              <a:rPr lang="en-US" b="1" dirty="0"/>
              <a:t>WELCOME </a:t>
            </a:r>
            <a:br>
              <a:rPr lang="en-US" b="1" dirty="0"/>
            </a:br>
            <a:r>
              <a:rPr lang="en-US" b="1" u="sng" dirty="0"/>
              <a:t>Santa Cruz County</a:t>
            </a:r>
            <a:br>
              <a:rPr lang="en-US" b="1" u="sng" dirty="0"/>
            </a:br>
            <a:r>
              <a:rPr lang="en-US" b="1" u="sng" dirty="0"/>
              <a:t>Small Water Systems Forum </a:t>
            </a:r>
            <a:br>
              <a:rPr lang="en-US" sz="2700" b="1" u="sng" dirty="0"/>
            </a:br>
            <a:r>
              <a:rPr lang="en-US" sz="2700" b="1" u="sng" dirty="0"/>
              <a:t>November 8, 2022</a:t>
            </a:r>
            <a:br>
              <a:rPr lang="en-US" sz="2700" dirty="0"/>
            </a:br>
            <a:endParaRPr lang="en-US" dirty="0"/>
          </a:p>
        </p:txBody>
      </p:sp>
      <p:sp>
        <p:nvSpPr>
          <p:cNvPr id="3" name="Content Placeholder 2"/>
          <p:cNvSpPr>
            <a:spLocks noGrp="1"/>
          </p:cNvSpPr>
          <p:nvPr>
            <p:ph idx="1"/>
          </p:nvPr>
        </p:nvSpPr>
        <p:spPr>
          <a:xfrm>
            <a:off x="701146" y="2993671"/>
            <a:ext cx="9258236" cy="2378716"/>
          </a:xfrm>
        </p:spPr>
        <p:txBody>
          <a:bodyPr>
            <a:normAutofit/>
          </a:bodyPr>
          <a:lstStyle/>
          <a:p>
            <a:pPr lvl="1"/>
            <a:r>
              <a:rPr lang="en-US" sz="2800" dirty="0"/>
              <a:t>Drinking Water Updates</a:t>
            </a:r>
            <a:endParaRPr lang="en-US" sz="2600" dirty="0"/>
          </a:p>
          <a:p>
            <a:pPr lvl="1"/>
            <a:r>
              <a:rPr lang="en-US" sz="2800" dirty="0"/>
              <a:t>Revised Total Coliform Rule (</a:t>
            </a:r>
            <a:r>
              <a:rPr lang="en-US" sz="2800" dirty="0" err="1"/>
              <a:t>rTCR</a:t>
            </a:r>
            <a:r>
              <a:rPr lang="en-US" sz="2800" dirty="0"/>
              <a:t>) Sampling Guidance</a:t>
            </a:r>
          </a:p>
          <a:p>
            <a:pPr lvl="1"/>
            <a:r>
              <a:rPr lang="en-US" sz="2800" dirty="0"/>
              <a:t>SB 552 updates</a:t>
            </a:r>
          </a:p>
        </p:txBody>
      </p:sp>
      <p:pic>
        <p:nvPicPr>
          <p:cNvPr id="4" name="Picture 3"/>
          <p:cNvPicPr/>
          <p:nvPr/>
        </p:nvPicPr>
        <p:blipFill>
          <a:blip r:embed="rId3"/>
          <a:srcRect/>
          <a:stretch/>
        </p:blipFill>
        <p:spPr bwMode="auto">
          <a:xfrm>
            <a:off x="701146" y="514065"/>
            <a:ext cx="1428750" cy="1428750"/>
          </a:xfrm>
          <a:prstGeom prst="rect">
            <a:avLst/>
          </a:prstGeom>
          <a:noFill/>
          <a:ln>
            <a:noFill/>
          </a:ln>
        </p:spPr>
      </p:pic>
    </p:spTree>
    <p:extLst>
      <p:ext uri="{BB962C8B-B14F-4D97-AF65-F5344CB8AC3E}">
        <p14:creationId xmlns:p14="http://schemas.microsoft.com/office/powerpoint/2010/main" val="320701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What is wrong here?</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Total Coliform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2" name="Title 3">
            <a:extLst>
              <a:ext uri="{FF2B5EF4-FFF2-40B4-BE49-F238E27FC236}">
                <a16:creationId xmlns:a16="http://schemas.microsoft.com/office/drawing/2014/main" id="{10ADAA90-0E39-0789-3C53-51205BEBA169}"/>
              </a:ext>
            </a:extLst>
          </p:cNvPr>
          <p:cNvSpPr txBox="1">
            <a:spLocks/>
          </p:cNvSpPr>
          <p:nvPr/>
        </p:nvSpPr>
        <p:spPr>
          <a:xfrm>
            <a:off x="871671" y="5052546"/>
            <a:ext cx="9810571" cy="14436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The operator did not collect a full repeat sample set as defined in the BSSP.  Even though a repeat was absent for bacteria, this would put them out of compliance with their sampling plan and would result in a citation and a required site assessment</a:t>
            </a:r>
          </a:p>
        </p:txBody>
      </p:sp>
      <p:grpSp>
        <p:nvGrpSpPr>
          <p:cNvPr id="10" name="Group 9">
            <a:extLst>
              <a:ext uri="{FF2B5EF4-FFF2-40B4-BE49-F238E27FC236}">
                <a16:creationId xmlns:a16="http://schemas.microsoft.com/office/drawing/2014/main" id="{5011E6D6-97B3-D8C9-CDF9-58978AC1002B}"/>
              </a:ext>
            </a:extLst>
          </p:cNvPr>
          <p:cNvGrpSpPr/>
          <p:nvPr/>
        </p:nvGrpSpPr>
        <p:grpSpPr>
          <a:xfrm>
            <a:off x="2531772" y="2890582"/>
            <a:ext cx="5325295" cy="1736685"/>
            <a:chOff x="2531772" y="2890582"/>
            <a:chExt cx="5325295" cy="1736685"/>
          </a:xfrm>
          <a:solidFill>
            <a:srgbClr val="92D050">
              <a:alpha val="50000"/>
            </a:srgbClr>
          </a:solidFill>
        </p:grpSpPr>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grp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grp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9" name="Flowchart: Connector 8">
              <a:extLst>
                <a:ext uri="{FF2B5EF4-FFF2-40B4-BE49-F238E27FC236}">
                  <a16:creationId xmlns:a16="http://schemas.microsoft.com/office/drawing/2014/main" id="{AD10E969-6909-05A7-BB90-D8C6517B5EBE}"/>
                </a:ext>
              </a:extLst>
            </p:cNvPr>
            <p:cNvSpPr/>
            <p:nvPr/>
          </p:nvSpPr>
          <p:spPr>
            <a:xfrm>
              <a:off x="6199183" y="2890582"/>
              <a:ext cx="1657884" cy="1677859"/>
            </a:xfrm>
            <a:prstGeom prst="flowChartConnector">
              <a:avLst/>
            </a:prstGeom>
            <a:grp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grpSp>
    </p:spTree>
    <p:extLst>
      <p:ext uri="{BB962C8B-B14F-4D97-AF65-F5344CB8AC3E}">
        <p14:creationId xmlns:p14="http://schemas.microsoft.com/office/powerpoint/2010/main" val="389288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Scenario 1:</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Total Coliform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18" name="Flowchart: Connector 17">
            <a:extLst>
              <a:ext uri="{FF2B5EF4-FFF2-40B4-BE49-F238E27FC236}">
                <a16:creationId xmlns:a16="http://schemas.microsoft.com/office/drawing/2014/main" id="{34A3C3AD-4E61-5E2B-25C6-BAB9F72D2402}"/>
              </a:ext>
            </a:extLst>
          </p:cNvPr>
          <p:cNvSpPr/>
          <p:nvPr/>
        </p:nvSpPr>
        <p:spPr>
          <a:xfrm>
            <a:off x="6199183" y="2890582"/>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sp>
        <p:nvSpPr>
          <p:cNvPr id="20" name="Title 3">
            <a:extLst>
              <a:ext uri="{FF2B5EF4-FFF2-40B4-BE49-F238E27FC236}">
                <a16:creationId xmlns:a16="http://schemas.microsoft.com/office/drawing/2014/main" id="{760B40D5-EFD4-CFA8-2306-C4D1A145E552}"/>
              </a:ext>
            </a:extLst>
          </p:cNvPr>
          <p:cNvSpPr txBox="1">
            <a:spLocks/>
          </p:cNvSpPr>
          <p:nvPr/>
        </p:nvSpPr>
        <p:spPr>
          <a:xfrm>
            <a:off x="728609" y="5052546"/>
            <a:ext cx="9953634" cy="1194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Repeat sample set is fully absent for bacteria, suggesting a false positive on the routine sample (or minor contamination which is no longer present).  No further action is required. Operator is in full compliance with sampling requirements.</a:t>
            </a:r>
          </a:p>
        </p:txBody>
      </p:sp>
    </p:spTree>
    <p:extLst>
      <p:ext uri="{BB962C8B-B14F-4D97-AF65-F5344CB8AC3E}">
        <p14:creationId xmlns:p14="http://schemas.microsoft.com/office/powerpoint/2010/main" val="73015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16746"/>
            <a:ext cx="8596668" cy="732090"/>
          </a:xfrm>
        </p:spPr>
        <p:txBody>
          <a:bodyPr>
            <a:normAutofit/>
          </a:bodyPr>
          <a:lstStyle/>
          <a:p>
            <a:r>
              <a:rPr lang="en-US" dirty="0"/>
              <a:t>Scenario 2:</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18" name="Flowchart: Connector 17">
            <a:extLst>
              <a:ext uri="{FF2B5EF4-FFF2-40B4-BE49-F238E27FC236}">
                <a16:creationId xmlns:a16="http://schemas.microsoft.com/office/drawing/2014/main" id="{34A3C3AD-4E61-5E2B-25C6-BAB9F72D2402}"/>
              </a:ext>
            </a:extLst>
          </p:cNvPr>
          <p:cNvSpPr/>
          <p:nvPr/>
        </p:nvSpPr>
        <p:spPr>
          <a:xfrm>
            <a:off x="6199183" y="2890582"/>
            <a:ext cx="1657884" cy="1677859"/>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sp>
        <p:nvSpPr>
          <p:cNvPr id="20" name="Title 3">
            <a:extLst>
              <a:ext uri="{FF2B5EF4-FFF2-40B4-BE49-F238E27FC236}">
                <a16:creationId xmlns:a16="http://schemas.microsoft.com/office/drawing/2014/main" id="{760B40D5-EFD4-CFA8-2306-C4D1A145E552}"/>
              </a:ext>
            </a:extLst>
          </p:cNvPr>
          <p:cNvSpPr txBox="1">
            <a:spLocks/>
          </p:cNvSpPr>
          <p:nvPr/>
        </p:nvSpPr>
        <p:spPr>
          <a:xfrm>
            <a:off x="728609" y="5052546"/>
            <a:ext cx="9953634" cy="119443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Two of the repeat sample locations are positive for TC, indicating an issue is present in the system.  Within 24 hours, county staff </a:t>
            </a:r>
            <a:r>
              <a:rPr lang="en-US" sz="2000" b="1" u="sng" dirty="0">
                <a:solidFill>
                  <a:schemeClr val="tx1"/>
                </a:solidFill>
              </a:rPr>
              <a:t>must</a:t>
            </a:r>
            <a:r>
              <a:rPr lang="en-US" sz="2000" dirty="0">
                <a:solidFill>
                  <a:schemeClr val="tx1"/>
                </a:solidFill>
              </a:rPr>
              <a:t> be notified.  There is no public notification requirement for TC detections, however a water system assessment is required.</a:t>
            </a:r>
          </a:p>
        </p:txBody>
      </p:sp>
    </p:spTree>
    <p:extLst>
      <p:ext uri="{BB962C8B-B14F-4D97-AF65-F5344CB8AC3E}">
        <p14:creationId xmlns:p14="http://schemas.microsoft.com/office/powerpoint/2010/main" val="234744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Scenario 3:</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18" name="Flowchart: Connector 17">
            <a:extLst>
              <a:ext uri="{FF2B5EF4-FFF2-40B4-BE49-F238E27FC236}">
                <a16:creationId xmlns:a16="http://schemas.microsoft.com/office/drawing/2014/main" id="{34A3C3AD-4E61-5E2B-25C6-BAB9F72D2402}"/>
              </a:ext>
            </a:extLst>
          </p:cNvPr>
          <p:cNvSpPr/>
          <p:nvPr/>
        </p:nvSpPr>
        <p:spPr>
          <a:xfrm>
            <a:off x="6199183" y="2890582"/>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sp>
        <p:nvSpPr>
          <p:cNvPr id="20" name="Title 3">
            <a:extLst>
              <a:ext uri="{FF2B5EF4-FFF2-40B4-BE49-F238E27FC236}">
                <a16:creationId xmlns:a16="http://schemas.microsoft.com/office/drawing/2014/main" id="{760B40D5-EFD4-CFA8-2306-C4D1A145E552}"/>
              </a:ext>
            </a:extLst>
          </p:cNvPr>
          <p:cNvSpPr txBox="1">
            <a:spLocks/>
          </p:cNvSpPr>
          <p:nvPr/>
        </p:nvSpPr>
        <p:spPr>
          <a:xfrm>
            <a:off x="728609" y="5052546"/>
            <a:ext cx="9953634" cy="119443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All of the repeat sample locations are positive for TC, indicating an issue with the source(s).  In addition to the requirements previously discussed, systems that provide continuous disinfection will need to collect 3 consecutive source samples that are absent for bacteria.</a:t>
            </a:r>
          </a:p>
        </p:txBody>
      </p:sp>
    </p:spTree>
    <p:extLst>
      <p:ext uri="{BB962C8B-B14F-4D97-AF65-F5344CB8AC3E}">
        <p14:creationId xmlns:p14="http://schemas.microsoft.com/office/powerpoint/2010/main" val="360429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Scenario 4:</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18" name="Flowchart: Connector 17">
            <a:extLst>
              <a:ext uri="{FF2B5EF4-FFF2-40B4-BE49-F238E27FC236}">
                <a16:creationId xmlns:a16="http://schemas.microsoft.com/office/drawing/2014/main" id="{34A3C3AD-4E61-5E2B-25C6-BAB9F72D2402}"/>
              </a:ext>
            </a:extLst>
          </p:cNvPr>
          <p:cNvSpPr/>
          <p:nvPr/>
        </p:nvSpPr>
        <p:spPr>
          <a:xfrm>
            <a:off x="6199183" y="2890582"/>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sp>
        <p:nvSpPr>
          <p:cNvPr id="20" name="Title 3">
            <a:extLst>
              <a:ext uri="{FF2B5EF4-FFF2-40B4-BE49-F238E27FC236}">
                <a16:creationId xmlns:a16="http://schemas.microsoft.com/office/drawing/2014/main" id="{760B40D5-EFD4-CFA8-2306-C4D1A145E552}"/>
              </a:ext>
            </a:extLst>
          </p:cNvPr>
          <p:cNvSpPr txBox="1">
            <a:spLocks/>
          </p:cNvSpPr>
          <p:nvPr/>
        </p:nvSpPr>
        <p:spPr>
          <a:xfrm>
            <a:off x="2531771" y="5052546"/>
            <a:ext cx="8150471" cy="14436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In the repeat sample set, only the original location is positive for TC.  This indicates an issue with the location.  The operator should request that the location be invalidated and then collect an alternate sample to replace the original location.</a:t>
            </a:r>
          </a:p>
        </p:txBody>
      </p:sp>
      <p:sp>
        <p:nvSpPr>
          <p:cNvPr id="2" name="Flowchart: Connector 1">
            <a:extLst>
              <a:ext uri="{FF2B5EF4-FFF2-40B4-BE49-F238E27FC236}">
                <a16:creationId xmlns:a16="http://schemas.microsoft.com/office/drawing/2014/main" id="{E97E249D-5E15-5365-C6F7-F51B0D8BEA61}"/>
              </a:ext>
            </a:extLst>
          </p:cNvPr>
          <p:cNvSpPr/>
          <p:nvPr/>
        </p:nvSpPr>
        <p:spPr>
          <a:xfrm>
            <a:off x="728609" y="4911000"/>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Alternate Location</a:t>
            </a:r>
          </a:p>
        </p:txBody>
      </p:sp>
    </p:spTree>
    <p:extLst>
      <p:ext uri="{BB962C8B-B14F-4D97-AF65-F5344CB8AC3E}">
        <p14:creationId xmlns:p14="http://schemas.microsoft.com/office/powerpoint/2010/main" val="188472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Scenario 5:</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E. coli (EC)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
        <p:nvSpPr>
          <p:cNvPr id="16" name="Flowchart: Connector 15">
            <a:extLst>
              <a:ext uri="{FF2B5EF4-FFF2-40B4-BE49-F238E27FC236}">
                <a16:creationId xmlns:a16="http://schemas.microsoft.com/office/drawing/2014/main" id="{39C27AE3-3B6D-A16B-A673-362CC7B56B0D}"/>
              </a:ext>
            </a:extLst>
          </p:cNvPr>
          <p:cNvSpPr/>
          <p:nvPr/>
        </p:nvSpPr>
        <p:spPr>
          <a:xfrm>
            <a:off x="2531772" y="2949408"/>
            <a:ext cx="1657884" cy="167785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Upstream Site</a:t>
            </a:r>
          </a:p>
        </p:txBody>
      </p:sp>
      <p:sp>
        <p:nvSpPr>
          <p:cNvPr id="17" name="Flowchart: Connector 16">
            <a:extLst>
              <a:ext uri="{FF2B5EF4-FFF2-40B4-BE49-F238E27FC236}">
                <a16:creationId xmlns:a16="http://schemas.microsoft.com/office/drawing/2014/main" id="{6DEA1DF5-68B5-8DE7-D1D3-F96113AD1D22}"/>
              </a:ext>
            </a:extLst>
          </p:cNvPr>
          <p:cNvSpPr/>
          <p:nvPr/>
        </p:nvSpPr>
        <p:spPr>
          <a:xfrm>
            <a:off x="4334935" y="2890582"/>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Down-stream Site</a:t>
            </a:r>
          </a:p>
        </p:txBody>
      </p:sp>
      <p:sp>
        <p:nvSpPr>
          <p:cNvPr id="18" name="Flowchart: Connector 17">
            <a:extLst>
              <a:ext uri="{FF2B5EF4-FFF2-40B4-BE49-F238E27FC236}">
                <a16:creationId xmlns:a16="http://schemas.microsoft.com/office/drawing/2014/main" id="{34A3C3AD-4E61-5E2B-25C6-BAB9F72D2402}"/>
              </a:ext>
            </a:extLst>
          </p:cNvPr>
          <p:cNvSpPr/>
          <p:nvPr/>
        </p:nvSpPr>
        <p:spPr>
          <a:xfrm>
            <a:off x="6199183" y="2890582"/>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All Sources</a:t>
            </a:r>
          </a:p>
        </p:txBody>
      </p:sp>
      <p:sp>
        <p:nvSpPr>
          <p:cNvPr id="20" name="Title 3">
            <a:extLst>
              <a:ext uri="{FF2B5EF4-FFF2-40B4-BE49-F238E27FC236}">
                <a16:creationId xmlns:a16="http://schemas.microsoft.com/office/drawing/2014/main" id="{760B40D5-EFD4-CFA8-2306-C4D1A145E552}"/>
              </a:ext>
            </a:extLst>
          </p:cNvPr>
          <p:cNvSpPr txBox="1">
            <a:spLocks/>
          </p:cNvSpPr>
          <p:nvPr/>
        </p:nvSpPr>
        <p:spPr>
          <a:xfrm>
            <a:off x="871671" y="5052546"/>
            <a:ext cx="9810571" cy="14436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In the repeat sample set, detection of EC is confirmed.  This situation threatens the health of consumers and County Staff should be notified immediately.  A Boil Water Notice must be posted and remain in place until two (2) consecutive bacteria samples, taken at least 24 hours apart, are absent for bacteria.  </a:t>
            </a:r>
          </a:p>
        </p:txBody>
      </p:sp>
    </p:spTree>
    <p:extLst>
      <p:ext uri="{BB962C8B-B14F-4D97-AF65-F5344CB8AC3E}">
        <p14:creationId xmlns:p14="http://schemas.microsoft.com/office/powerpoint/2010/main" val="390068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696" y="2096805"/>
            <a:ext cx="5770693" cy="2664389"/>
          </a:xfrm>
        </p:spPr>
        <p:txBody>
          <a:bodyPr>
            <a:normAutofit/>
          </a:bodyPr>
          <a:lstStyle/>
          <a:p>
            <a:pPr algn="ctr"/>
            <a:r>
              <a:rPr lang="en-US" sz="4000" b="1" dirty="0"/>
              <a:t>SB 552 Updates: Drought Planning for Small Water Suppliers and Rural Communities</a:t>
            </a:r>
            <a:endParaRPr lang="en-US" sz="4000" dirty="0"/>
          </a:p>
        </p:txBody>
      </p:sp>
    </p:spTree>
    <p:extLst>
      <p:ext uri="{BB962C8B-B14F-4D97-AF65-F5344CB8AC3E}">
        <p14:creationId xmlns:p14="http://schemas.microsoft.com/office/powerpoint/2010/main" val="150267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36CABF-DB70-4176-BA94-4766273486E9}"/>
              </a:ext>
            </a:extLst>
          </p:cNvPr>
          <p:cNvSpPr>
            <a:spLocks noGrp="1"/>
          </p:cNvSpPr>
          <p:nvPr>
            <p:ph type="body" sz="quarter" idx="14"/>
          </p:nvPr>
        </p:nvSpPr>
        <p:spPr>
          <a:xfrm>
            <a:off x="5336797" y="354451"/>
            <a:ext cx="5236507" cy="961077"/>
          </a:xfrm>
        </p:spPr>
        <p:txBody>
          <a:bodyPr>
            <a:normAutofit fontScale="32500" lnSpcReduction="20000"/>
          </a:bodyPr>
          <a:lstStyle/>
          <a:p>
            <a:endParaRPr lang="en-US" dirty="0"/>
          </a:p>
          <a:p>
            <a:pPr algn="ctr"/>
            <a:r>
              <a:rPr lang="en-US" sz="4900" dirty="0"/>
              <a:t> </a:t>
            </a:r>
          </a:p>
          <a:p>
            <a:pPr algn="ctr"/>
            <a:endParaRPr lang="en-US" sz="3500" dirty="0"/>
          </a:p>
        </p:txBody>
      </p:sp>
      <p:sp>
        <p:nvSpPr>
          <p:cNvPr id="8" name="Scroll: Horizontal 7">
            <a:extLst>
              <a:ext uri="{FF2B5EF4-FFF2-40B4-BE49-F238E27FC236}">
                <a16:creationId xmlns:a16="http://schemas.microsoft.com/office/drawing/2014/main" id="{268C80C9-95FC-42F4-A751-CCC77CCB2179}"/>
              </a:ext>
            </a:extLst>
          </p:cNvPr>
          <p:cNvSpPr/>
          <p:nvPr/>
        </p:nvSpPr>
        <p:spPr>
          <a:xfrm>
            <a:off x="252404" y="1074197"/>
            <a:ext cx="11244178" cy="4216893"/>
          </a:xfrm>
          <a:prstGeom prst="horizontalScroll">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t>Senate Bill 552</a:t>
            </a:r>
          </a:p>
          <a:p>
            <a:endParaRPr lang="en-US" sz="4000" b="1" dirty="0"/>
          </a:p>
          <a:p>
            <a:pPr algn="ctr"/>
            <a:r>
              <a:rPr lang="en-US" sz="4000" b="1" dirty="0"/>
              <a:t>Slide credit: </a:t>
            </a:r>
          </a:p>
          <a:p>
            <a:pPr algn="ctr"/>
            <a:r>
              <a:rPr lang="en-US" sz="2500" b="1" dirty="0"/>
              <a:t>Michelle Frederick, P.E. </a:t>
            </a:r>
          </a:p>
          <a:p>
            <a:pPr algn="ctr"/>
            <a:r>
              <a:rPr lang="en-US" b="1" dirty="0"/>
              <a:t>Supervising Engineer</a:t>
            </a:r>
          </a:p>
          <a:p>
            <a:pPr algn="ctr"/>
            <a:r>
              <a:rPr lang="en-US" b="1" dirty="0"/>
              <a:t>SWRCB – Division of Drinking Water</a:t>
            </a:r>
            <a:endParaRPr lang="en-US" dirty="0"/>
          </a:p>
        </p:txBody>
      </p:sp>
      <p:sp>
        <p:nvSpPr>
          <p:cNvPr id="2" name="TextBox 1">
            <a:extLst>
              <a:ext uri="{FF2B5EF4-FFF2-40B4-BE49-F238E27FC236}">
                <a16:creationId xmlns:a16="http://schemas.microsoft.com/office/drawing/2014/main" id="{1C1E90FD-4FE3-40AF-9066-CF7F1E36BC4C}"/>
              </a:ext>
            </a:extLst>
          </p:cNvPr>
          <p:cNvSpPr txBox="1"/>
          <p:nvPr/>
        </p:nvSpPr>
        <p:spPr>
          <a:xfrm>
            <a:off x="417251" y="5580219"/>
            <a:ext cx="7634796" cy="923330"/>
          </a:xfrm>
          <a:prstGeom prst="rect">
            <a:avLst/>
          </a:prstGeom>
          <a:noFill/>
        </p:spPr>
        <p:txBody>
          <a:bodyPr wrap="square" rtlCol="0">
            <a:spAutoFit/>
          </a:bodyPr>
          <a:lstStyle/>
          <a:p>
            <a:r>
              <a:rPr lang="en-US" b="1" u="sng" dirty="0">
                <a:solidFill>
                  <a:schemeClr val="accent3">
                    <a:lumMod val="75000"/>
                  </a:schemeClr>
                </a:solidFill>
              </a:rPr>
              <a:t>Partners: </a:t>
            </a:r>
          </a:p>
          <a:p>
            <a:pPr marL="285750" indent="-285750">
              <a:buFont typeface="Arial" panose="020B0604020202020204" pitchFamily="34" charset="0"/>
              <a:buChar char="•"/>
            </a:pPr>
            <a:r>
              <a:rPr lang="en-US" dirty="0">
                <a:solidFill>
                  <a:schemeClr val="accent3">
                    <a:lumMod val="75000"/>
                  </a:schemeClr>
                </a:solidFill>
              </a:rPr>
              <a:t>Julie </a:t>
            </a:r>
            <a:r>
              <a:rPr lang="en-US" dirty="0" err="1">
                <a:solidFill>
                  <a:schemeClr val="accent3">
                    <a:lumMod val="75000"/>
                  </a:schemeClr>
                </a:solidFill>
              </a:rPr>
              <a:t>Ekstrom</a:t>
            </a:r>
            <a:r>
              <a:rPr lang="en-US" dirty="0">
                <a:solidFill>
                  <a:schemeClr val="accent3">
                    <a:lumMod val="75000"/>
                  </a:schemeClr>
                </a:solidFill>
              </a:rPr>
              <a:t>, Department of Water Resources (DWR)</a:t>
            </a:r>
          </a:p>
          <a:p>
            <a:pPr marL="285750" indent="-285750">
              <a:buFont typeface="Arial" panose="020B0604020202020204" pitchFamily="34" charset="0"/>
              <a:buChar char="•"/>
            </a:pPr>
            <a:r>
              <a:rPr lang="en-US" dirty="0">
                <a:solidFill>
                  <a:schemeClr val="accent3">
                    <a:lumMod val="75000"/>
                  </a:schemeClr>
                </a:solidFill>
              </a:rPr>
              <a:t>Orit Kalman, Sac State – Consensus and Collaboration (Sac State)</a:t>
            </a:r>
          </a:p>
        </p:txBody>
      </p:sp>
      <p:pic>
        <p:nvPicPr>
          <p:cNvPr id="6" name="Picture 5">
            <a:extLst>
              <a:ext uri="{FF2B5EF4-FFF2-40B4-BE49-F238E27FC236}">
                <a16:creationId xmlns:a16="http://schemas.microsoft.com/office/drawing/2014/main" id="{BB484396-DF89-4022-B417-35F731C32A5C}"/>
              </a:ext>
            </a:extLst>
          </p:cNvPr>
          <p:cNvPicPr>
            <a:picLocks noChangeAspect="1"/>
          </p:cNvPicPr>
          <p:nvPr/>
        </p:nvPicPr>
        <p:blipFill>
          <a:blip r:embed="rId2"/>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4823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48FC-2496-47D4-983C-319015FB0BBA}"/>
              </a:ext>
            </a:extLst>
          </p:cNvPr>
          <p:cNvSpPr>
            <a:spLocks noGrp="1"/>
          </p:cNvSpPr>
          <p:nvPr>
            <p:ph type="title"/>
          </p:nvPr>
        </p:nvSpPr>
        <p:spPr>
          <a:xfrm>
            <a:off x="454585" y="180312"/>
            <a:ext cx="10972800" cy="1143000"/>
          </a:xfrm>
        </p:spPr>
        <p:txBody>
          <a:bodyPr/>
          <a:lstStyle/>
          <a:p>
            <a:r>
              <a:rPr lang="en-US" dirty="0">
                <a:solidFill>
                  <a:schemeClr val="tx2"/>
                </a:solidFill>
              </a:rPr>
              <a:t>Where did SB 552 come from?</a:t>
            </a:r>
          </a:p>
        </p:txBody>
      </p:sp>
      <p:sp>
        <p:nvSpPr>
          <p:cNvPr id="3" name="Text Placeholder 2">
            <a:extLst>
              <a:ext uri="{FF2B5EF4-FFF2-40B4-BE49-F238E27FC236}">
                <a16:creationId xmlns:a16="http://schemas.microsoft.com/office/drawing/2014/main" id="{21C546F3-63CC-4CB7-8128-52BD75FFDAC0}"/>
              </a:ext>
            </a:extLst>
          </p:cNvPr>
          <p:cNvSpPr>
            <a:spLocks noGrp="1"/>
          </p:cNvSpPr>
          <p:nvPr>
            <p:ph type="body" idx="1"/>
          </p:nvPr>
        </p:nvSpPr>
        <p:spPr>
          <a:xfrm>
            <a:off x="454585" y="1600201"/>
            <a:ext cx="7109190" cy="4525963"/>
          </a:xfrm>
        </p:spPr>
        <p:txBody>
          <a:bodyPr/>
          <a:lstStyle/>
          <a:p>
            <a:r>
              <a:rPr lang="en-US" sz="2800" dirty="0"/>
              <a:t>2012-2016 Drought </a:t>
            </a:r>
            <a:r>
              <a:rPr lang="en-US" sz="2800" dirty="0">
                <a:sym typeface="Wingdings" panose="05000000000000000000" pitchFamily="2" charset="2"/>
              </a:rPr>
              <a:t> </a:t>
            </a:r>
            <a:r>
              <a:rPr lang="en-US" sz="2800" dirty="0"/>
              <a:t>AB 1668</a:t>
            </a:r>
          </a:p>
          <a:p>
            <a:r>
              <a:rPr lang="en-US" sz="2800" dirty="0"/>
              <a:t>DWR hosted process focused on small water systems and rural communities (CDAG: County Drought Advisory Group)</a:t>
            </a:r>
          </a:p>
          <a:p>
            <a:pPr lvl="1"/>
            <a:r>
              <a:rPr lang="en-US" sz="2400" dirty="0"/>
              <a:t>Risk Scoring and Tool</a:t>
            </a:r>
          </a:p>
          <a:p>
            <a:pPr lvl="1"/>
            <a:r>
              <a:rPr lang="en-US" sz="2400" dirty="0"/>
              <a:t>Develop recommendations on how to cover them with water shortage contingency plans</a:t>
            </a:r>
          </a:p>
          <a:p>
            <a:r>
              <a:rPr lang="en-US" sz="2800" dirty="0"/>
              <a:t>Recommendations passed as SB 552 </a:t>
            </a:r>
          </a:p>
          <a:p>
            <a:endParaRPr lang="en-US" sz="2800" dirty="0"/>
          </a:p>
        </p:txBody>
      </p:sp>
      <p:pic>
        <p:nvPicPr>
          <p:cNvPr id="7" name="Picture 6">
            <a:extLst>
              <a:ext uri="{FF2B5EF4-FFF2-40B4-BE49-F238E27FC236}">
                <a16:creationId xmlns:a16="http://schemas.microsoft.com/office/drawing/2014/main" id="{2E98A6A3-6945-4660-847E-C518940B10EF}"/>
              </a:ext>
            </a:extLst>
          </p:cNvPr>
          <p:cNvPicPr>
            <a:picLocks noChangeAspect="1"/>
          </p:cNvPicPr>
          <p:nvPr/>
        </p:nvPicPr>
        <p:blipFill rotWithShape="1">
          <a:blip r:embed="rId2"/>
          <a:srcRect l="39318" t="28567" r="23485" b="804"/>
          <a:stretch/>
        </p:blipFill>
        <p:spPr>
          <a:xfrm>
            <a:off x="8169884" y="1171650"/>
            <a:ext cx="3412516" cy="3509819"/>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45FB796-6FE5-43CB-B2F8-FC5E63FC4495}"/>
              </a:ext>
            </a:extLst>
          </p:cNvPr>
          <p:cNvPicPr>
            <a:picLocks noChangeAspect="1"/>
          </p:cNvPicPr>
          <p:nvPr/>
        </p:nvPicPr>
        <p:blipFill>
          <a:blip r:embed="rId3"/>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428365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ba349f97c_1_21"/>
          <p:cNvSpPr txBox="1">
            <a:spLocks noGrp="1"/>
          </p:cNvSpPr>
          <p:nvPr>
            <p:ph type="title"/>
          </p:nvPr>
        </p:nvSpPr>
        <p:spPr>
          <a:xfrm>
            <a:off x="301841" y="78236"/>
            <a:ext cx="11890159" cy="584400"/>
          </a:xfrm>
          <a:prstGeom prst="rect">
            <a:avLst/>
          </a:prstGeom>
          <a:noFill/>
          <a:ln>
            <a:noFill/>
          </a:ln>
        </p:spPr>
        <p:txBody>
          <a:bodyPr spcFirstLastPara="1" wrap="square" lIns="108850" tIns="54425" rIns="108850" bIns="54425" anchor="t" anchorCtr="0">
            <a:noAutofit/>
          </a:bodyPr>
          <a:lstStyle/>
          <a:p>
            <a:pPr marL="0" lvl="0" indent="0" algn="l" rtl="0">
              <a:lnSpc>
                <a:spcPct val="90000"/>
              </a:lnSpc>
              <a:spcBef>
                <a:spcPts val="0"/>
              </a:spcBef>
              <a:spcAft>
                <a:spcPts val="0"/>
              </a:spcAft>
              <a:buClr>
                <a:srgbClr val="00395E"/>
              </a:buClr>
              <a:buSzPts val="4400"/>
              <a:buFont typeface="Arial"/>
              <a:buNone/>
            </a:pPr>
            <a:r>
              <a:rPr lang="en-US" sz="4300" dirty="0">
                <a:solidFill>
                  <a:schemeClr val="tx2"/>
                </a:solidFill>
              </a:rPr>
              <a:t>SB 552 Summary: New Requirements</a:t>
            </a:r>
            <a:endParaRPr sz="4300" dirty="0">
              <a:solidFill>
                <a:schemeClr val="tx2"/>
              </a:solidFill>
            </a:endParaRPr>
          </a:p>
        </p:txBody>
      </p:sp>
      <p:graphicFrame>
        <p:nvGraphicFramePr>
          <p:cNvPr id="4" name="Diagram 3">
            <a:extLst>
              <a:ext uri="{FF2B5EF4-FFF2-40B4-BE49-F238E27FC236}">
                <a16:creationId xmlns:a16="http://schemas.microsoft.com/office/drawing/2014/main" id="{BAAF753C-7941-4FA5-A53B-7ABA3AC444B8}"/>
              </a:ext>
            </a:extLst>
          </p:cNvPr>
          <p:cNvGraphicFramePr/>
          <p:nvPr/>
        </p:nvGraphicFramePr>
        <p:xfrm>
          <a:off x="1587030" y="976005"/>
          <a:ext cx="742587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0487CFFC-B123-4ABE-931F-4500709DDFC3}"/>
              </a:ext>
            </a:extLst>
          </p:cNvPr>
          <p:cNvSpPr txBox="1"/>
          <p:nvPr/>
        </p:nvSpPr>
        <p:spPr>
          <a:xfrm>
            <a:off x="4234650" y="5743557"/>
            <a:ext cx="5616606" cy="954107"/>
          </a:xfrm>
          <a:prstGeom prst="rect">
            <a:avLst/>
          </a:prstGeom>
          <a:noFill/>
        </p:spPr>
        <p:txBody>
          <a:bodyPr wrap="square">
            <a:spAutoFit/>
          </a:bodyPr>
          <a:lstStyle/>
          <a:p>
            <a:r>
              <a:rPr lang="en-US" sz="1400" dirty="0">
                <a:solidFill>
                  <a:srgbClr val="262626"/>
                </a:solidFill>
              </a:rPr>
              <a:t>*Includes community water suppliers serving less than 3,000 connections and 3,000 Acre Feet. Includes non-transient, non-community water systems serving schools; excludes those covered under current Urban Water Management Plan</a:t>
            </a:r>
            <a:endParaRPr lang="en-US" sz="1400" dirty="0"/>
          </a:p>
        </p:txBody>
      </p:sp>
      <p:pic>
        <p:nvPicPr>
          <p:cNvPr id="6" name="Picture 5">
            <a:extLst>
              <a:ext uri="{FF2B5EF4-FFF2-40B4-BE49-F238E27FC236}">
                <a16:creationId xmlns:a16="http://schemas.microsoft.com/office/drawing/2014/main" id="{01361BDC-D726-4989-854A-F2702D9A6FF6}"/>
              </a:ext>
            </a:extLst>
          </p:cNvPr>
          <p:cNvPicPr>
            <a:picLocks noChangeAspect="1"/>
          </p:cNvPicPr>
          <p:nvPr/>
        </p:nvPicPr>
        <p:blipFill>
          <a:blip r:embed="rId8"/>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210067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156" y="3035775"/>
            <a:ext cx="6465751" cy="786450"/>
          </a:xfrm>
        </p:spPr>
        <p:txBody>
          <a:bodyPr>
            <a:normAutofit/>
          </a:bodyPr>
          <a:lstStyle/>
          <a:p>
            <a:pPr algn="ctr"/>
            <a:r>
              <a:rPr lang="en-US" sz="4000" b="1" dirty="0"/>
              <a:t>Drinking Water Updates</a:t>
            </a:r>
            <a:endParaRPr lang="en-US" sz="4000" dirty="0"/>
          </a:p>
        </p:txBody>
      </p:sp>
    </p:spTree>
    <p:extLst>
      <p:ext uri="{BB962C8B-B14F-4D97-AF65-F5344CB8AC3E}">
        <p14:creationId xmlns:p14="http://schemas.microsoft.com/office/powerpoint/2010/main" val="156696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ba349f97c_1_21"/>
          <p:cNvSpPr txBox="1">
            <a:spLocks noGrp="1"/>
          </p:cNvSpPr>
          <p:nvPr>
            <p:ph type="title"/>
          </p:nvPr>
        </p:nvSpPr>
        <p:spPr>
          <a:xfrm>
            <a:off x="609600" y="283360"/>
            <a:ext cx="10972800" cy="584400"/>
          </a:xfrm>
          <a:prstGeom prst="rect">
            <a:avLst/>
          </a:prstGeom>
          <a:noFill/>
          <a:ln>
            <a:noFill/>
          </a:ln>
        </p:spPr>
        <p:txBody>
          <a:bodyPr spcFirstLastPara="1" wrap="square" lIns="108850" tIns="54425" rIns="108850" bIns="54425" anchor="t" anchorCtr="0">
            <a:noAutofit/>
          </a:bodyPr>
          <a:lstStyle/>
          <a:p>
            <a:pPr marL="0" lvl="0" indent="0" algn="l" rtl="0">
              <a:lnSpc>
                <a:spcPct val="90000"/>
              </a:lnSpc>
              <a:spcBef>
                <a:spcPts val="0"/>
              </a:spcBef>
              <a:spcAft>
                <a:spcPts val="0"/>
              </a:spcAft>
              <a:buClr>
                <a:srgbClr val="00395E"/>
              </a:buClr>
              <a:buSzPts val="4400"/>
              <a:buFont typeface="Arial"/>
              <a:buNone/>
            </a:pPr>
            <a:r>
              <a:rPr lang="en-US" sz="4300" dirty="0">
                <a:solidFill>
                  <a:schemeClr val="tx2"/>
                </a:solidFill>
              </a:rPr>
              <a:t>SB 552 Summary: New Requirements</a:t>
            </a:r>
            <a:endParaRPr sz="4300" dirty="0">
              <a:solidFill>
                <a:schemeClr val="tx2"/>
              </a:solidFill>
            </a:endParaRPr>
          </a:p>
        </p:txBody>
      </p:sp>
      <p:graphicFrame>
        <p:nvGraphicFramePr>
          <p:cNvPr id="4" name="Diagram 3">
            <a:extLst>
              <a:ext uri="{FF2B5EF4-FFF2-40B4-BE49-F238E27FC236}">
                <a16:creationId xmlns:a16="http://schemas.microsoft.com/office/drawing/2014/main" id="{BAAF753C-7941-4FA5-A53B-7ABA3AC444B8}"/>
              </a:ext>
            </a:extLst>
          </p:cNvPr>
          <p:cNvGraphicFramePr/>
          <p:nvPr/>
        </p:nvGraphicFramePr>
        <p:xfrm>
          <a:off x="769176" y="1438183"/>
          <a:ext cx="7753388" cy="4463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029EFD0-AFEB-4282-8F25-2069C177B681}"/>
              </a:ext>
            </a:extLst>
          </p:cNvPr>
          <p:cNvPicPr>
            <a:picLocks noChangeAspect="1"/>
          </p:cNvPicPr>
          <p:nvPr/>
        </p:nvPicPr>
        <p:blipFill>
          <a:blip r:embed="rId8"/>
          <a:stretch>
            <a:fillRect/>
          </a:stretch>
        </p:blipFill>
        <p:spPr>
          <a:xfrm>
            <a:off x="10303578" y="5634562"/>
            <a:ext cx="1557358" cy="1143001"/>
          </a:xfrm>
          <a:prstGeom prst="rect">
            <a:avLst/>
          </a:prstGeom>
        </p:spPr>
      </p:pic>
    </p:spTree>
    <p:extLst>
      <p:ext uri="{BB962C8B-B14F-4D97-AF65-F5344CB8AC3E}">
        <p14:creationId xmlns:p14="http://schemas.microsoft.com/office/powerpoint/2010/main" val="374478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f80668e155_0_21"/>
          <p:cNvSpPr txBox="1">
            <a:spLocks noGrp="1"/>
          </p:cNvSpPr>
          <p:nvPr>
            <p:ph type="title"/>
          </p:nvPr>
        </p:nvSpPr>
        <p:spPr>
          <a:xfrm>
            <a:off x="609599" y="273690"/>
            <a:ext cx="10972800" cy="1143000"/>
          </a:xfrm>
          <a:prstGeom prst="rect">
            <a:avLst/>
          </a:prstGeom>
          <a:noFill/>
          <a:ln>
            <a:noFill/>
          </a:ln>
        </p:spPr>
        <p:txBody>
          <a:bodyPr spcFirstLastPara="1" wrap="square" lIns="108850" tIns="54425" rIns="108850" bIns="54425" anchor="t" anchorCtr="0">
            <a:noAutofit/>
          </a:bodyPr>
          <a:lstStyle/>
          <a:p>
            <a:pPr marL="0" lvl="0" indent="0" algn="l" rtl="0">
              <a:lnSpc>
                <a:spcPct val="100000"/>
              </a:lnSpc>
              <a:spcBef>
                <a:spcPts val="0"/>
              </a:spcBef>
              <a:spcAft>
                <a:spcPts val="0"/>
              </a:spcAft>
              <a:buSzPts val="4800"/>
              <a:buNone/>
            </a:pPr>
            <a:r>
              <a:rPr lang="en-US" sz="4000" dirty="0">
                <a:solidFill>
                  <a:schemeClr val="tx2"/>
                </a:solidFill>
              </a:rPr>
              <a:t>Small Water Suppliers: </a:t>
            </a:r>
            <a:r>
              <a:rPr lang="en-US" sz="3200" b="0" dirty="0">
                <a:solidFill>
                  <a:schemeClr val="tx2"/>
                </a:solidFill>
              </a:rPr>
              <a:t>(15-2,999 connections)</a:t>
            </a:r>
            <a:br>
              <a:rPr lang="en-US" sz="3000" dirty="0">
                <a:solidFill>
                  <a:schemeClr val="tx2"/>
                </a:solidFill>
              </a:rPr>
            </a:br>
            <a:r>
              <a:rPr lang="en-US" sz="3000" dirty="0">
                <a:solidFill>
                  <a:schemeClr val="tx2"/>
                </a:solidFill>
              </a:rPr>
              <a:t>Drought Resiliency Measures</a:t>
            </a:r>
            <a:endParaRPr sz="2400" dirty="0">
              <a:solidFill>
                <a:schemeClr val="tx2"/>
              </a:solidFill>
            </a:endParaRPr>
          </a:p>
          <a:p>
            <a:pPr marL="0" lvl="0" indent="0" algn="l" rtl="0">
              <a:lnSpc>
                <a:spcPct val="90000"/>
              </a:lnSpc>
              <a:spcBef>
                <a:spcPts val="0"/>
              </a:spcBef>
              <a:spcAft>
                <a:spcPts val="0"/>
              </a:spcAft>
              <a:buSzPts val="4800"/>
              <a:buNone/>
            </a:pPr>
            <a:endParaRPr sz="5800" dirty="0"/>
          </a:p>
        </p:txBody>
      </p:sp>
      <p:sp>
        <p:nvSpPr>
          <p:cNvPr id="259" name="Google Shape;259;gf80668e155_0_21"/>
          <p:cNvSpPr txBox="1"/>
          <p:nvPr/>
        </p:nvSpPr>
        <p:spPr>
          <a:xfrm>
            <a:off x="609599" y="1538161"/>
            <a:ext cx="10972799" cy="41908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US" sz="2400" b="1" dirty="0"/>
              <a:t>Implement drought resiliency measures, </a:t>
            </a:r>
            <a:r>
              <a:rPr lang="en-US" sz="2400" b="1" i="1" u="sng" dirty="0"/>
              <a:t>subject to funding availability</a:t>
            </a:r>
            <a:r>
              <a:rPr lang="en-US" sz="2400" b="1" dirty="0"/>
              <a:t>:</a:t>
            </a:r>
            <a:endParaRPr sz="2400" b="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Detect production well groundwater levels - </a:t>
            </a:r>
            <a:r>
              <a:rPr lang="en-US" sz="2400" i="1" dirty="0"/>
              <a:t>Jan 1, 2023</a:t>
            </a:r>
            <a:endParaRPr sz="2400" i="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Mutual aid organization membership - </a:t>
            </a:r>
            <a:r>
              <a:rPr lang="en-US" sz="2400" i="1" dirty="0"/>
              <a:t>Jan 1, 2023</a:t>
            </a:r>
            <a:endParaRPr sz="2400" i="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Continuous operation during power failures - </a:t>
            </a:r>
            <a:r>
              <a:rPr lang="en-US" sz="2400" i="1" dirty="0"/>
              <a:t>Jan 1, 2024</a:t>
            </a:r>
            <a:endParaRPr sz="2400" i="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Backup source of water supply or a water system intertie - </a:t>
            </a:r>
            <a:r>
              <a:rPr lang="en-US" sz="2400" i="1" dirty="0"/>
              <a:t>Jan 1, 2027</a:t>
            </a:r>
            <a:endParaRPr sz="2400" i="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Meter each service connection and monitor water loss - </a:t>
            </a:r>
            <a:r>
              <a:rPr lang="en-US" sz="2400" i="1" dirty="0"/>
              <a:t>Jan 1, 2032</a:t>
            </a:r>
            <a:endParaRPr sz="2400" i="1" dirty="0"/>
          </a:p>
          <a:p>
            <a:pPr marL="730250" lvl="1" indent="-457200" algn="l" rtl="0">
              <a:lnSpc>
                <a:spcPct val="150000"/>
              </a:lnSpc>
              <a:spcBef>
                <a:spcPts val="0"/>
              </a:spcBef>
              <a:spcAft>
                <a:spcPts val="0"/>
              </a:spcAft>
              <a:buClr>
                <a:srgbClr val="000000"/>
              </a:buClr>
              <a:buSzPts val="2000"/>
              <a:buFont typeface="+mj-lt"/>
              <a:buAutoNum type="alphaLcParenR"/>
            </a:pPr>
            <a:r>
              <a:rPr lang="en-US" sz="2400" dirty="0"/>
              <a:t>Meet fire flow requirements - </a:t>
            </a:r>
            <a:r>
              <a:rPr lang="en-US" sz="2400" i="1" dirty="0"/>
              <a:t>Jan 1, 2032</a:t>
            </a:r>
            <a:endParaRPr sz="1600" i="1" dirty="0">
              <a:latin typeface="Calibri"/>
              <a:ea typeface="Calibri"/>
              <a:cs typeface="Calibri"/>
              <a:sym typeface="Calibri"/>
            </a:endParaRPr>
          </a:p>
        </p:txBody>
      </p:sp>
      <p:pic>
        <p:nvPicPr>
          <p:cNvPr id="4" name="Picture 3">
            <a:extLst>
              <a:ext uri="{FF2B5EF4-FFF2-40B4-BE49-F238E27FC236}">
                <a16:creationId xmlns:a16="http://schemas.microsoft.com/office/drawing/2014/main" id="{6AE56F92-96F4-441B-96A6-CAB62B0E714B}"/>
              </a:ext>
            </a:extLst>
          </p:cNvPr>
          <p:cNvPicPr>
            <a:picLocks noChangeAspect="1"/>
          </p:cNvPicPr>
          <p:nvPr/>
        </p:nvPicPr>
        <p:blipFill>
          <a:blip r:embed="rId3"/>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245571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ba349f97c_1_21"/>
          <p:cNvSpPr txBox="1">
            <a:spLocks noGrp="1"/>
          </p:cNvSpPr>
          <p:nvPr>
            <p:ph type="title"/>
          </p:nvPr>
        </p:nvSpPr>
        <p:spPr>
          <a:xfrm>
            <a:off x="609600" y="283360"/>
            <a:ext cx="10972800" cy="584400"/>
          </a:xfrm>
          <a:prstGeom prst="rect">
            <a:avLst/>
          </a:prstGeom>
          <a:noFill/>
          <a:ln>
            <a:noFill/>
          </a:ln>
        </p:spPr>
        <p:txBody>
          <a:bodyPr spcFirstLastPara="1" wrap="square" lIns="108850" tIns="54425" rIns="108850" bIns="54425" anchor="t" anchorCtr="0">
            <a:noAutofit/>
          </a:bodyPr>
          <a:lstStyle/>
          <a:p>
            <a:pPr marL="0" lvl="0" indent="0" algn="l" rtl="0">
              <a:lnSpc>
                <a:spcPct val="90000"/>
              </a:lnSpc>
              <a:spcBef>
                <a:spcPts val="0"/>
              </a:spcBef>
              <a:spcAft>
                <a:spcPts val="0"/>
              </a:spcAft>
              <a:buClr>
                <a:srgbClr val="00395E"/>
              </a:buClr>
              <a:buSzPts val="4400"/>
              <a:buFont typeface="Arial"/>
              <a:buNone/>
            </a:pPr>
            <a:r>
              <a:rPr lang="en-US" sz="4300" dirty="0">
                <a:solidFill>
                  <a:schemeClr val="tx2"/>
                </a:solidFill>
              </a:rPr>
              <a:t>SB 552 Summary: New Requirements</a:t>
            </a:r>
            <a:endParaRPr sz="4300" dirty="0">
              <a:solidFill>
                <a:schemeClr val="tx2"/>
              </a:solidFill>
            </a:endParaRPr>
          </a:p>
        </p:txBody>
      </p:sp>
      <p:graphicFrame>
        <p:nvGraphicFramePr>
          <p:cNvPr id="4" name="Diagram 3">
            <a:extLst>
              <a:ext uri="{FF2B5EF4-FFF2-40B4-BE49-F238E27FC236}">
                <a16:creationId xmlns:a16="http://schemas.microsoft.com/office/drawing/2014/main" id="{BAAF753C-7941-4FA5-A53B-7ABA3AC444B8}"/>
              </a:ext>
            </a:extLst>
          </p:cNvPr>
          <p:cNvGraphicFramePr/>
          <p:nvPr/>
        </p:nvGraphicFramePr>
        <p:xfrm>
          <a:off x="299768" y="1216240"/>
          <a:ext cx="7425873" cy="3586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a:extLst>
              <a:ext uri="{FF2B5EF4-FFF2-40B4-BE49-F238E27FC236}">
                <a16:creationId xmlns:a16="http://schemas.microsoft.com/office/drawing/2014/main" id="{54FF5593-CCF1-4607-94F3-43D59AB5F210}"/>
              </a:ext>
            </a:extLst>
          </p:cNvPr>
          <p:cNvSpPr/>
          <p:nvPr/>
        </p:nvSpPr>
        <p:spPr>
          <a:xfrm>
            <a:off x="7924615" y="3908395"/>
            <a:ext cx="615703" cy="965446"/>
          </a:xfrm>
          <a:prstGeom prst="leftBrace">
            <a:avLst>
              <a:gd name="adj1" fmla="val 8333"/>
              <a:gd name="adj2" fmla="val 547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5B9BCFDF-504E-4FA0-BAD6-150D45DCFDB8}"/>
              </a:ext>
            </a:extLst>
          </p:cNvPr>
          <p:cNvSpPr txBox="1"/>
          <p:nvPr/>
        </p:nvSpPr>
        <p:spPr>
          <a:xfrm>
            <a:off x="8540318" y="4067952"/>
            <a:ext cx="2681056" cy="646331"/>
          </a:xfrm>
          <a:prstGeom prst="rect">
            <a:avLst/>
          </a:prstGeom>
          <a:noFill/>
        </p:spPr>
        <p:txBody>
          <a:bodyPr wrap="square" rtlCol="0">
            <a:spAutoFit/>
          </a:bodyPr>
          <a:lstStyle/>
          <a:p>
            <a:r>
              <a:rPr lang="en-US" dirty="0"/>
              <a:t>DWR/SWB collaborating to support these efforts</a:t>
            </a:r>
          </a:p>
        </p:txBody>
      </p:sp>
      <p:pic>
        <p:nvPicPr>
          <p:cNvPr id="6" name="Picture 5">
            <a:extLst>
              <a:ext uri="{FF2B5EF4-FFF2-40B4-BE49-F238E27FC236}">
                <a16:creationId xmlns:a16="http://schemas.microsoft.com/office/drawing/2014/main" id="{B4B7D301-32B5-487A-B1B0-E239CD6A0673}"/>
              </a:ext>
            </a:extLst>
          </p:cNvPr>
          <p:cNvPicPr>
            <a:picLocks noChangeAspect="1"/>
          </p:cNvPicPr>
          <p:nvPr/>
        </p:nvPicPr>
        <p:blipFill>
          <a:blip r:embed="rId8"/>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349113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14AE-1698-43E3-8FD6-1ED7FFE9FA84}"/>
              </a:ext>
            </a:extLst>
          </p:cNvPr>
          <p:cNvSpPr>
            <a:spLocks noGrp="1"/>
          </p:cNvSpPr>
          <p:nvPr>
            <p:ph type="title"/>
          </p:nvPr>
        </p:nvSpPr>
        <p:spPr/>
        <p:txBody>
          <a:bodyPr/>
          <a:lstStyle/>
          <a:p>
            <a:r>
              <a:rPr lang="en-US" dirty="0">
                <a:solidFill>
                  <a:schemeClr val="tx2"/>
                </a:solidFill>
              </a:rPr>
              <a:t>SSWS &amp; Domestic Well Activities</a:t>
            </a:r>
          </a:p>
        </p:txBody>
      </p:sp>
      <p:graphicFrame>
        <p:nvGraphicFramePr>
          <p:cNvPr id="6" name="Diagram 5">
            <a:extLst>
              <a:ext uri="{FF2B5EF4-FFF2-40B4-BE49-F238E27FC236}">
                <a16:creationId xmlns:a16="http://schemas.microsoft.com/office/drawing/2014/main" id="{F28D40D1-2BFC-419C-A852-E0A83B6A45A6}"/>
              </a:ext>
            </a:extLst>
          </p:cNvPr>
          <p:cNvGraphicFramePr/>
          <p:nvPr/>
        </p:nvGraphicFramePr>
        <p:xfrm>
          <a:off x="4860338" y="992621"/>
          <a:ext cx="7146526" cy="85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C6071F12-17A6-4A06-897B-D8B8566BBB47}"/>
              </a:ext>
            </a:extLst>
          </p:cNvPr>
          <p:cNvGraphicFramePr/>
          <p:nvPr/>
        </p:nvGraphicFramePr>
        <p:xfrm>
          <a:off x="1322772" y="1417638"/>
          <a:ext cx="8793380" cy="41131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EBB9B0AF-88FC-42CF-A7BC-7D3BD40C58C8}"/>
              </a:ext>
            </a:extLst>
          </p:cNvPr>
          <p:cNvPicPr>
            <a:picLocks noChangeAspect="1"/>
          </p:cNvPicPr>
          <p:nvPr/>
        </p:nvPicPr>
        <p:blipFill>
          <a:blip r:embed="rId12"/>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1046237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4F1-21A1-4FCA-82A4-669C5B3F49C2}"/>
              </a:ext>
            </a:extLst>
          </p:cNvPr>
          <p:cNvSpPr>
            <a:spLocks noGrp="1"/>
          </p:cNvSpPr>
          <p:nvPr>
            <p:ph type="title"/>
          </p:nvPr>
        </p:nvSpPr>
        <p:spPr>
          <a:xfrm>
            <a:off x="340311" y="310148"/>
            <a:ext cx="11242089" cy="1143000"/>
          </a:xfrm>
        </p:spPr>
        <p:txBody>
          <a:bodyPr/>
          <a:lstStyle/>
          <a:p>
            <a:r>
              <a:rPr lang="en-US" dirty="0">
                <a:solidFill>
                  <a:schemeClr val="tx2"/>
                </a:solidFill>
              </a:rPr>
              <a:t>SB 552 Summary: New Requirements</a:t>
            </a:r>
          </a:p>
        </p:txBody>
      </p:sp>
      <p:graphicFrame>
        <p:nvGraphicFramePr>
          <p:cNvPr id="4" name="Content Placeholder 3">
            <a:extLst>
              <a:ext uri="{FF2B5EF4-FFF2-40B4-BE49-F238E27FC236}">
                <a16:creationId xmlns:a16="http://schemas.microsoft.com/office/drawing/2014/main" id="{894B3562-82E8-4E48-A6E0-B7971E1283A6}"/>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C8D69B0-A976-40F9-A8DA-5DA66ED1E3A8}"/>
              </a:ext>
            </a:extLst>
          </p:cNvPr>
          <p:cNvPicPr>
            <a:picLocks noChangeAspect="1"/>
          </p:cNvPicPr>
          <p:nvPr/>
        </p:nvPicPr>
        <p:blipFill>
          <a:blip r:embed="rId7"/>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162359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AF3C-2540-428C-A248-C5E1642E0957}"/>
              </a:ext>
            </a:extLst>
          </p:cNvPr>
          <p:cNvSpPr>
            <a:spLocks noGrp="1"/>
          </p:cNvSpPr>
          <p:nvPr>
            <p:ph type="title"/>
          </p:nvPr>
        </p:nvSpPr>
        <p:spPr>
          <a:xfrm>
            <a:off x="609600" y="-3841"/>
            <a:ext cx="10972800" cy="1143000"/>
          </a:xfrm>
        </p:spPr>
        <p:txBody>
          <a:bodyPr/>
          <a:lstStyle/>
          <a:p>
            <a:r>
              <a:rPr lang="en-US" dirty="0"/>
              <a:t>DWR Drought Risk Tool</a:t>
            </a:r>
          </a:p>
        </p:txBody>
      </p:sp>
      <p:pic>
        <p:nvPicPr>
          <p:cNvPr id="4" name="Picture 3">
            <a:extLst>
              <a:ext uri="{FF2B5EF4-FFF2-40B4-BE49-F238E27FC236}">
                <a16:creationId xmlns:a16="http://schemas.microsoft.com/office/drawing/2014/main" id="{120B83E1-99B4-444E-A013-F1242BD5BB97}"/>
              </a:ext>
            </a:extLst>
          </p:cNvPr>
          <p:cNvPicPr>
            <a:picLocks noChangeAspect="1"/>
          </p:cNvPicPr>
          <p:nvPr/>
        </p:nvPicPr>
        <p:blipFill>
          <a:blip r:embed="rId2"/>
          <a:stretch>
            <a:fillRect/>
          </a:stretch>
        </p:blipFill>
        <p:spPr>
          <a:xfrm>
            <a:off x="10338720" y="5554663"/>
            <a:ext cx="1557358" cy="1143001"/>
          </a:xfrm>
          <a:prstGeom prst="rect">
            <a:avLst/>
          </a:prstGeom>
        </p:spPr>
      </p:pic>
      <p:sp>
        <p:nvSpPr>
          <p:cNvPr id="6" name="Rectangle 5">
            <a:extLst>
              <a:ext uri="{FF2B5EF4-FFF2-40B4-BE49-F238E27FC236}">
                <a16:creationId xmlns:a16="http://schemas.microsoft.com/office/drawing/2014/main" id="{D099C5F1-A227-43F7-BEBA-28D74714B9FE}"/>
              </a:ext>
            </a:extLst>
          </p:cNvPr>
          <p:cNvSpPr/>
          <p:nvPr/>
        </p:nvSpPr>
        <p:spPr>
          <a:xfrm>
            <a:off x="2726538" y="5808137"/>
            <a:ext cx="8291744" cy="369332"/>
          </a:xfrm>
          <a:prstGeom prst="rect">
            <a:avLst/>
          </a:prstGeom>
        </p:spPr>
        <p:txBody>
          <a:bodyPr wrap="square">
            <a:spAutoFit/>
          </a:bodyPr>
          <a:lstStyle/>
          <a:p>
            <a:r>
              <a:rPr lang="en-US" dirty="0">
                <a:solidFill>
                  <a:schemeClr val="tx2"/>
                </a:solidFill>
              </a:rPr>
              <a:t>https://water.ca.gov/Programs/Water-Use-And-Efficiency/SB-552</a:t>
            </a:r>
          </a:p>
        </p:txBody>
      </p:sp>
      <p:pic>
        <p:nvPicPr>
          <p:cNvPr id="8" name="Picture 7">
            <a:extLst>
              <a:ext uri="{FF2B5EF4-FFF2-40B4-BE49-F238E27FC236}">
                <a16:creationId xmlns:a16="http://schemas.microsoft.com/office/drawing/2014/main" id="{48A724C7-5DE5-466D-A987-2C3995F8F22C}"/>
              </a:ext>
            </a:extLst>
          </p:cNvPr>
          <p:cNvPicPr>
            <a:picLocks noChangeAspect="1"/>
          </p:cNvPicPr>
          <p:nvPr/>
        </p:nvPicPr>
        <p:blipFill>
          <a:blip r:embed="rId3"/>
          <a:srcRect/>
          <a:stretch/>
        </p:blipFill>
        <p:spPr>
          <a:xfrm>
            <a:off x="2993988" y="943277"/>
            <a:ext cx="5676617" cy="4738124"/>
          </a:xfrm>
          <a:prstGeom prst="rect">
            <a:avLst/>
          </a:prstGeom>
        </p:spPr>
      </p:pic>
    </p:spTree>
    <p:extLst>
      <p:ext uri="{BB962C8B-B14F-4D97-AF65-F5344CB8AC3E}">
        <p14:creationId xmlns:p14="http://schemas.microsoft.com/office/powerpoint/2010/main" val="647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AF3C-2540-428C-A248-C5E1642E0957}"/>
              </a:ext>
            </a:extLst>
          </p:cNvPr>
          <p:cNvSpPr>
            <a:spLocks noGrp="1"/>
          </p:cNvSpPr>
          <p:nvPr>
            <p:ph type="title"/>
          </p:nvPr>
        </p:nvSpPr>
        <p:spPr>
          <a:xfrm>
            <a:off x="609600" y="-3841"/>
            <a:ext cx="10972800" cy="1143000"/>
          </a:xfrm>
        </p:spPr>
        <p:txBody>
          <a:bodyPr/>
          <a:lstStyle/>
          <a:p>
            <a:r>
              <a:rPr lang="en-US" dirty="0"/>
              <a:t>DWR Collaboration</a:t>
            </a:r>
          </a:p>
        </p:txBody>
      </p:sp>
      <p:pic>
        <p:nvPicPr>
          <p:cNvPr id="4" name="Picture 3">
            <a:extLst>
              <a:ext uri="{FF2B5EF4-FFF2-40B4-BE49-F238E27FC236}">
                <a16:creationId xmlns:a16="http://schemas.microsoft.com/office/drawing/2014/main" id="{120B83E1-99B4-444E-A013-F1242BD5BB97}"/>
              </a:ext>
            </a:extLst>
          </p:cNvPr>
          <p:cNvPicPr>
            <a:picLocks noChangeAspect="1"/>
          </p:cNvPicPr>
          <p:nvPr/>
        </p:nvPicPr>
        <p:blipFill>
          <a:blip r:embed="rId2"/>
          <a:stretch>
            <a:fillRect/>
          </a:stretch>
        </p:blipFill>
        <p:spPr>
          <a:xfrm>
            <a:off x="10338720" y="5554663"/>
            <a:ext cx="1557358" cy="1143001"/>
          </a:xfrm>
          <a:prstGeom prst="rect">
            <a:avLst/>
          </a:prstGeom>
        </p:spPr>
      </p:pic>
      <p:sp>
        <p:nvSpPr>
          <p:cNvPr id="6" name="Rectangle 5">
            <a:extLst>
              <a:ext uri="{FF2B5EF4-FFF2-40B4-BE49-F238E27FC236}">
                <a16:creationId xmlns:a16="http://schemas.microsoft.com/office/drawing/2014/main" id="{D099C5F1-A227-43F7-BEBA-28D74714B9FE}"/>
              </a:ext>
            </a:extLst>
          </p:cNvPr>
          <p:cNvSpPr/>
          <p:nvPr/>
        </p:nvSpPr>
        <p:spPr>
          <a:xfrm>
            <a:off x="2726538" y="5808137"/>
            <a:ext cx="8291744" cy="369332"/>
          </a:xfrm>
          <a:prstGeom prst="rect">
            <a:avLst/>
          </a:prstGeom>
        </p:spPr>
        <p:txBody>
          <a:bodyPr wrap="square">
            <a:spAutoFit/>
          </a:bodyPr>
          <a:lstStyle/>
          <a:p>
            <a:r>
              <a:rPr lang="en-US" dirty="0">
                <a:solidFill>
                  <a:schemeClr val="tx2"/>
                </a:solidFill>
              </a:rPr>
              <a:t>https://water.ca.gov/Programs/Water-Use-And-Efficiency/SB-552</a:t>
            </a:r>
          </a:p>
        </p:txBody>
      </p:sp>
      <p:pic>
        <p:nvPicPr>
          <p:cNvPr id="8" name="Picture 7">
            <a:extLst>
              <a:ext uri="{FF2B5EF4-FFF2-40B4-BE49-F238E27FC236}">
                <a16:creationId xmlns:a16="http://schemas.microsoft.com/office/drawing/2014/main" id="{48A724C7-5DE5-466D-A987-2C3995F8F22C}"/>
              </a:ext>
            </a:extLst>
          </p:cNvPr>
          <p:cNvPicPr>
            <a:picLocks noChangeAspect="1"/>
          </p:cNvPicPr>
          <p:nvPr/>
        </p:nvPicPr>
        <p:blipFill>
          <a:blip r:embed="rId3"/>
          <a:stretch>
            <a:fillRect/>
          </a:stretch>
        </p:blipFill>
        <p:spPr>
          <a:xfrm>
            <a:off x="2356965" y="943277"/>
            <a:ext cx="6950664" cy="4738124"/>
          </a:xfrm>
          <a:prstGeom prst="rect">
            <a:avLst/>
          </a:prstGeom>
        </p:spPr>
      </p:pic>
    </p:spTree>
    <p:extLst>
      <p:ext uri="{BB962C8B-B14F-4D97-AF65-F5344CB8AC3E}">
        <p14:creationId xmlns:p14="http://schemas.microsoft.com/office/powerpoint/2010/main" val="342392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548-E006-426F-AE2B-DBD28AAF36E2}"/>
              </a:ext>
            </a:extLst>
          </p:cNvPr>
          <p:cNvSpPr>
            <a:spLocks noGrp="1"/>
          </p:cNvSpPr>
          <p:nvPr>
            <p:ph type="title"/>
          </p:nvPr>
        </p:nvSpPr>
        <p:spPr>
          <a:xfrm>
            <a:off x="609600" y="23018"/>
            <a:ext cx="10972800" cy="1143000"/>
          </a:xfrm>
        </p:spPr>
        <p:txBody>
          <a:bodyPr/>
          <a:lstStyle/>
          <a:p>
            <a:r>
              <a:rPr lang="en-US" dirty="0"/>
              <a:t>DFA Funding for SSWS/DWs</a:t>
            </a:r>
          </a:p>
        </p:txBody>
      </p:sp>
      <p:pic>
        <p:nvPicPr>
          <p:cNvPr id="4" name="Content Placeholder 3">
            <a:extLst>
              <a:ext uri="{FF2B5EF4-FFF2-40B4-BE49-F238E27FC236}">
                <a16:creationId xmlns:a16="http://schemas.microsoft.com/office/drawing/2014/main" id="{F251F146-CB55-4517-AE1B-57895637B3A9}"/>
              </a:ext>
            </a:extLst>
          </p:cNvPr>
          <p:cNvPicPr>
            <a:picLocks noGrp="1" noChangeAspect="1"/>
          </p:cNvPicPr>
          <p:nvPr>
            <p:ph idx="1"/>
          </p:nvPr>
        </p:nvPicPr>
        <p:blipFill>
          <a:blip r:embed="rId2"/>
          <a:stretch>
            <a:fillRect/>
          </a:stretch>
        </p:blipFill>
        <p:spPr>
          <a:xfrm>
            <a:off x="2414725" y="893531"/>
            <a:ext cx="6898969" cy="4661132"/>
          </a:xfrm>
          <a:prstGeom prst="rect">
            <a:avLst/>
          </a:prstGeom>
        </p:spPr>
      </p:pic>
      <p:sp>
        <p:nvSpPr>
          <p:cNvPr id="5" name="Rectangle 4">
            <a:extLst>
              <a:ext uri="{FF2B5EF4-FFF2-40B4-BE49-F238E27FC236}">
                <a16:creationId xmlns:a16="http://schemas.microsoft.com/office/drawing/2014/main" id="{5FF4E639-CB36-417A-BF92-DB60479CCBF0}"/>
              </a:ext>
            </a:extLst>
          </p:cNvPr>
          <p:cNvSpPr/>
          <p:nvPr/>
        </p:nvSpPr>
        <p:spPr>
          <a:xfrm>
            <a:off x="2574524" y="5595137"/>
            <a:ext cx="6551722" cy="369332"/>
          </a:xfrm>
          <a:prstGeom prst="rect">
            <a:avLst/>
          </a:prstGeom>
        </p:spPr>
        <p:txBody>
          <a:bodyPr wrap="square">
            <a:spAutoFit/>
          </a:bodyPr>
          <a:lstStyle/>
          <a:p>
            <a:r>
              <a:rPr lang="en-US" dirty="0"/>
              <a:t>https://www.waterboards.ca.gov/safer/funding_solicitation.html</a:t>
            </a:r>
          </a:p>
        </p:txBody>
      </p:sp>
      <p:pic>
        <p:nvPicPr>
          <p:cNvPr id="6" name="Picture 5">
            <a:extLst>
              <a:ext uri="{FF2B5EF4-FFF2-40B4-BE49-F238E27FC236}">
                <a16:creationId xmlns:a16="http://schemas.microsoft.com/office/drawing/2014/main" id="{7B13FEEC-614E-4A63-AACE-F35D373B7C1A}"/>
              </a:ext>
            </a:extLst>
          </p:cNvPr>
          <p:cNvPicPr>
            <a:picLocks noChangeAspect="1"/>
          </p:cNvPicPr>
          <p:nvPr/>
        </p:nvPicPr>
        <p:blipFill>
          <a:blip r:embed="rId3"/>
          <a:stretch>
            <a:fillRect/>
          </a:stretch>
        </p:blipFill>
        <p:spPr>
          <a:xfrm>
            <a:off x="10338720" y="5554663"/>
            <a:ext cx="1557358" cy="1143001"/>
          </a:xfrm>
          <a:prstGeom prst="rect">
            <a:avLst/>
          </a:prstGeom>
        </p:spPr>
      </p:pic>
    </p:spTree>
    <p:extLst>
      <p:ext uri="{BB962C8B-B14F-4D97-AF65-F5344CB8AC3E}">
        <p14:creationId xmlns:p14="http://schemas.microsoft.com/office/powerpoint/2010/main" val="320566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C3F2-2B8D-4372-B98D-C5EBA4166C8C}"/>
              </a:ext>
            </a:extLst>
          </p:cNvPr>
          <p:cNvSpPr>
            <a:spLocks noGrp="1"/>
          </p:cNvSpPr>
          <p:nvPr>
            <p:ph type="title"/>
          </p:nvPr>
        </p:nvSpPr>
        <p:spPr>
          <a:xfrm>
            <a:off x="202131" y="274638"/>
            <a:ext cx="9071871" cy="1366155"/>
          </a:xfrm>
        </p:spPr>
        <p:txBody>
          <a:bodyPr>
            <a:normAutofit fontScale="90000"/>
          </a:bodyPr>
          <a:lstStyle/>
          <a:p>
            <a:r>
              <a:rPr lang="en-US" sz="4400" dirty="0"/>
              <a:t>Water System Outreach Partnership Tool</a:t>
            </a:r>
          </a:p>
        </p:txBody>
      </p:sp>
      <p:sp>
        <p:nvSpPr>
          <p:cNvPr id="3" name="Content Placeholder 2">
            <a:extLst>
              <a:ext uri="{FF2B5EF4-FFF2-40B4-BE49-F238E27FC236}">
                <a16:creationId xmlns:a16="http://schemas.microsoft.com/office/drawing/2014/main" id="{F1CE3C52-924E-42E2-9BAB-3A890FD7DCAC}"/>
              </a:ext>
            </a:extLst>
          </p:cNvPr>
          <p:cNvSpPr>
            <a:spLocks noGrp="1"/>
          </p:cNvSpPr>
          <p:nvPr>
            <p:ph idx="1"/>
          </p:nvPr>
        </p:nvSpPr>
        <p:spPr/>
        <p:txBody>
          <a:bodyPr>
            <a:normAutofit fontScale="70000" lnSpcReduction="20000"/>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endParaRPr lang="en-US" sz="2000" b="1" dirty="0"/>
          </a:p>
          <a:p>
            <a:pPr marL="0" indent="0" algn="ctr">
              <a:buNone/>
            </a:pPr>
            <a:r>
              <a:rPr lang="en-US" sz="2000" b="1" dirty="0"/>
              <a:t>https://bit.ly/3QK8Wb9</a:t>
            </a:r>
          </a:p>
        </p:txBody>
      </p:sp>
      <p:pic>
        <p:nvPicPr>
          <p:cNvPr id="4" name="Picture 3">
            <a:extLst>
              <a:ext uri="{FF2B5EF4-FFF2-40B4-BE49-F238E27FC236}">
                <a16:creationId xmlns:a16="http://schemas.microsoft.com/office/drawing/2014/main" id="{96FDAC32-A329-456C-9A60-3CD3756CCEDD}"/>
              </a:ext>
            </a:extLst>
          </p:cNvPr>
          <p:cNvPicPr>
            <a:picLocks noChangeAspect="1"/>
          </p:cNvPicPr>
          <p:nvPr/>
        </p:nvPicPr>
        <p:blipFill>
          <a:blip r:embed="rId2"/>
          <a:stretch>
            <a:fillRect/>
          </a:stretch>
        </p:blipFill>
        <p:spPr>
          <a:xfrm>
            <a:off x="947685" y="1783529"/>
            <a:ext cx="7802580" cy="4634892"/>
          </a:xfrm>
          <a:prstGeom prst="rect">
            <a:avLst/>
          </a:prstGeom>
        </p:spPr>
      </p:pic>
      <p:pic>
        <p:nvPicPr>
          <p:cNvPr id="5" name="Picture 4">
            <a:extLst>
              <a:ext uri="{FF2B5EF4-FFF2-40B4-BE49-F238E27FC236}">
                <a16:creationId xmlns:a16="http://schemas.microsoft.com/office/drawing/2014/main" id="{2F67A657-9B21-4CA1-B4DD-29DAD69530F1}"/>
              </a:ext>
            </a:extLst>
          </p:cNvPr>
          <p:cNvPicPr>
            <a:picLocks noChangeAspect="1"/>
          </p:cNvPicPr>
          <p:nvPr/>
        </p:nvPicPr>
        <p:blipFill>
          <a:blip r:embed="rId3"/>
          <a:stretch>
            <a:fillRect/>
          </a:stretch>
        </p:blipFill>
        <p:spPr>
          <a:xfrm>
            <a:off x="10169824" y="5553090"/>
            <a:ext cx="1554615" cy="1146147"/>
          </a:xfrm>
          <a:prstGeom prst="rect">
            <a:avLst/>
          </a:prstGeom>
        </p:spPr>
      </p:pic>
    </p:spTree>
    <p:extLst>
      <p:ext uri="{BB962C8B-B14F-4D97-AF65-F5344CB8AC3E}">
        <p14:creationId xmlns:p14="http://schemas.microsoft.com/office/powerpoint/2010/main" val="404810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07" y="284057"/>
            <a:ext cx="8014821" cy="1320800"/>
          </a:xfrm>
        </p:spPr>
        <p:txBody>
          <a:bodyPr>
            <a:normAutofit/>
          </a:bodyPr>
          <a:lstStyle/>
          <a:p>
            <a:r>
              <a:rPr lang="en-US" dirty="0"/>
              <a:t>Key Points: SB 552 Requirements for Small Water Systems</a:t>
            </a:r>
          </a:p>
        </p:txBody>
      </p:sp>
      <p:sp>
        <p:nvSpPr>
          <p:cNvPr id="3" name="Content Placeholder 2"/>
          <p:cNvSpPr>
            <a:spLocks noGrp="1"/>
          </p:cNvSpPr>
          <p:nvPr>
            <p:ph idx="1"/>
          </p:nvPr>
        </p:nvSpPr>
        <p:spPr>
          <a:xfrm>
            <a:off x="0" y="1476155"/>
            <a:ext cx="9258236" cy="5381845"/>
          </a:xfrm>
        </p:spPr>
        <p:txBody>
          <a:bodyPr>
            <a:normAutofit/>
          </a:bodyPr>
          <a:lstStyle/>
          <a:p>
            <a:pPr lvl="1"/>
            <a:r>
              <a:rPr lang="en-US" sz="2800" dirty="0"/>
              <a:t>Self-reporting expected for resiliency measures taken (EAR or other form of reporting to County/State)</a:t>
            </a:r>
          </a:p>
          <a:p>
            <a:pPr lvl="1"/>
            <a:r>
              <a:rPr lang="en-US" sz="2800" dirty="0"/>
              <a:t>Join </a:t>
            </a:r>
            <a:r>
              <a:rPr lang="en-US" sz="2800" dirty="0" err="1"/>
              <a:t>CalWARN</a:t>
            </a:r>
            <a:r>
              <a:rPr lang="en-US" sz="2800" dirty="0"/>
              <a:t> or other mutual aid organization! </a:t>
            </a:r>
          </a:p>
          <a:p>
            <a:pPr lvl="1"/>
            <a:r>
              <a:rPr lang="en-US" sz="2800" dirty="0"/>
              <a:t>More guidance and templates to be provided by State Water Board/DWR for water shortage contingency plans, drought assessment elements of Emergency Notification Plans</a:t>
            </a:r>
          </a:p>
          <a:p>
            <a:pPr lvl="1"/>
            <a:r>
              <a:rPr lang="en-US" sz="2800" dirty="0"/>
              <a:t>Approximately 1/3 of water systems in California only have one source- pursue interties between water systems if feasible</a:t>
            </a:r>
          </a:p>
          <a:p>
            <a:pPr marL="457200" lvl="1" indent="0">
              <a:buNone/>
            </a:pPr>
            <a:endParaRPr lang="en-US" sz="2800" dirty="0"/>
          </a:p>
          <a:p>
            <a:pPr lvl="1"/>
            <a:endParaRPr lang="en-US" sz="2800" dirty="0"/>
          </a:p>
        </p:txBody>
      </p:sp>
    </p:spTree>
    <p:extLst>
      <p:ext uri="{BB962C8B-B14F-4D97-AF65-F5344CB8AC3E}">
        <p14:creationId xmlns:p14="http://schemas.microsoft.com/office/powerpoint/2010/main" val="84051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770439"/>
            <a:ext cx="3997216" cy="801987"/>
          </a:xfrm>
        </p:spPr>
        <p:txBody>
          <a:bodyPr>
            <a:normAutofit/>
          </a:bodyPr>
          <a:lstStyle/>
          <a:p>
            <a:r>
              <a:rPr lang="en-US" b="1" dirty="0"/>
              <a:t>Drought Update</a:t>
            </a:r>
            <a:endParaRPr lang="en-US" dirty="0"/>
          </a:p>
        </p:txBody>
      </p:sp>
      <p:sp>
        <p:nvSpPr>
          <p:cNvPr id="3" name="Content Placeholder 2"/>
          <p:cNvSpPr>
            <a:spLocks noGrp="1"/>
          </p:cNvSpPr>
          <p:nvPr>
            <p:ph idx="1"/>
          </p:nvPr>
        </p:nvSpPr>
        <p:spPr>
          <a:xfrm>
            <a:off x="677334" y="2536470"/>
            <a:ext cx="9258236" cy="1890251"/>
          </a:xfrm>
        </p:spPr>
        <p:txBody>
          <a:bodyPr>
            <a:normAutofit/>
          </a:bodyPr>
          <a:lstStyle/>
          <a:p>
            <a:pPr marL="457200" lvl="1" indent="0">
              <a:buNone/>
            </a:pPr>
            <a:endParaRPr lang="en-US" sz="2800" dirty="0"/>
          </a:p>
        </p:txBody>
      </p:sp>
      <p:pic>
        <p:nvPicPr>
          <p:cNvPr id="7" name="Picture 6">
            <a:extLst>
              <a:ext uri="{FF2B5EF4-FFF2-40B4-BE49-F238E27FC236}">
                <a16:creationId xmlns:a16="http://schemas.microsoft.com/office/drawing/2014/main" id="{A4D6BAB1-8598-8C85-DB9C-B4EA65E260FD}"/>
              </a:ext>
            </a:extLst>
          </p:cNvPr>
          <p:cNvPicPr>
            <a:picLocks noChangeAspect="1"/>
          </p:cNvPicPr>
          <p:nvPr/>
        </p:nvPicPr>
        <p:blipFill>
          <a:blip r:embed="rId3"/>
          <a:stretch>
            <a:fillRect/>
          </a:stretch>
        </p:blipFill>
        <p:spPr>
          <a:xfrm>
            <a:off x="7746053" y="1315137"/>
            <a:ext cx="4325572" cy="4332916"/>
          </a:xfrm>
          <a:prstGeom prst="rect">
            <a:avLst/>
          </a:prstGeom>
        </p:spPr>
      </p:pic>
      <p:pic>
        <p:nvPicPr>
          <p:cNvPr id="9" name="Picture 8">
            <a:extLst>
              <a:ext uri="{FF2B5EF4-FFF2-40B4-BE49-F238E27FC236}">
                <a16:creationId xmlns:a16="http://schemas.microsoft.com/office/drawing/2014/main" id="{38BE059D-928F-1D07-D4BD-6595A7530A1A}"/>
              </a:ext>
            </a:extLst>
          </p:cNvPr>
          <p:cNvPicPr>
            <a:picLocks noChangeAspect="1"/>
          </p:cNvPicPr>
          <p:nvPr/>
        </p:nvPicPr>
        <p:blipFill>
          <a:blip r:embed="rId4"/>
          <a:stretch>
            <a:fillRect/>
          </a:stretch>
        </p:blipFill>
        <p:spPr>
          <a:xfrm>
            <a:off x="496516" y="1493952"/>
            <a:ext cx="7249537" cy="5134692"/>
          </a:xfrm>
          <a:prstGeom prst="rect">
            <a:avLst/>
          </a:prstGeom>
        </p:spPr>
      </p:pic>
    </p:spTree>
    <p:extLst>
      <p:ext uri="{BB962C8B-B14F-4D97-AF65-F5344CB8AC3E}">
        <p14:creationId xmlns:p14="http://schemas.microsoft.com/office/powerpoint/2010/main" val="68213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107" y="2725003"/>
            <a:ext cx="8596668" cy="1320800"/>
          </a:xfrm>
        </p:spPr>
        <p:txBody>
          <a:bodyPr>
            <a:normAutofit/>
          </a:bodyPr>
          <a:lstStyle/>
          <a:p>
            <a:pPr algn="ctr"/>
            <a:r>
              <a:rPr lang="en-US" sz="5400" b="1" dirty="0"/>
              <a:t>Thank You!</a:t>
            </a:r>
          </a:p>
        </p:txBody>
      </p:sp>
    </p:spTree>
    <p:extLst>
      <p:ext uri="{BB962C8B-B14F-4D97-AF65-F5344CB8AC3E}">
        <p14:creationId xmlns:p14="http://schemas.microsoft.com/office/powerpoint/2010/main" val="215417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0439"/>
            <a:ext cx="8014821" cy="1320800"/>
          </a:xfrm>
        </p:spPr>
        <p:txBody>
          <a:bodyPr>
            <a:normAutofit/>
          </a:bodyPr>
          <a:lstStyle/>
          <a:p>
            <a:r>
              <a:rPr lang="en-US" dirty="0"/>
              <a:t>Drinking Water Updates, continued</a:t>
            </a:r>
          </a:p>
        </p:txBody>
      </p:sp>
      <p:sp>
        <p:nvSpPr>
          <p:cNvPr id="3" name="Content Placeholder 2"/>
          <p:cNvSpPr>
            <a:spLocks noGrp="1"/>
          </p:cNvSpPr>
          <p:nvPr>
            <p:ph idx="1"/>
          </p:nvPr>
        </p:nvSpPr>
        <p:spPr>
          <a:xfrm>
            <a:off x="463326" y="1388605"/>
            <a:ext cx="9258236" cy="5381845"/>
          </a:xfrm>
        </p:spPr>
        <p:txBody>
          <a:bodyPr>
            <a:normAutofit lnSpcReduction="10000"/>
          </a:bodyPr>
          <a:lstStyle/>
          <a:p>
            <a:pPr lvl="1"/>
            <a:r>
              <a:rPr lang="en-US" sz="2800" dirty="0"/>
              <a:t>State Water Resources Control Board (State Water Board) List of Failing Systems</a:t>
            </a:r>
          </a:p>
          <a:p>
            <a:pPr lvl="2"/>
            <a:r>
              <a:rPr lang="en-US" sz="2600" dirty="0">
                <a:hlinkClick r:id="rId3"/>
              </a:rPr>
              <a:t>https://www.waterboards.ca.gov/drinking_water/certlic/drinkingwater/2022.html</a:t>
            </a:r>
            <a:r>
              <a:rPr lang="en-US" sz="2600" dirty="0"/>
              <a:t> </a:t>
            </a:r>
          </a:p>
          <a:p>
            <a:pPr lvl="1"/>
            <a:r>
              <a:rPr lang="en-US" sz="2800" dirty="0"/>
              <a:t>PFAS Monitoring Orders issued by State Water Board 11/03/22</a:t>
            </a:r>
          </a:p>
          <a:p>
            <a:pPr lvl="2"/>
            <a:r>
              <a:rPr lang="en-US" sz="2600" dirty="0"/>
              <a:t>Quarterly PFAS sampling required for water sources close to sites where PFAS have been detected in previous monitoring (distance not specified)</a:t>
            </a:r>
          </a:p>
          <a:p>
            <a:pPr lvl="1"/>
            <a:r>
              <a:rPr lang="en-US" sz="2800" dirty="0"/>
              <a:t>Monthly production reporting for state small water systems due January 15, 2023</a:t>
            </a:r>
          </a:p>
          <a:p>
            <a:pPr lvl="1"/>
            <a:r>
              <a:rPr lang="en-US" sz="2800" dirty="0"/>
              <a:t>Chromium-6 MCL still under review</a:t>
            </a:r>
          </a:p>
          <a:p>
            <a:pPr lvl="1"/>
            <a:endParaRPr lang="en-US" sz="2800" dirty="0"/>
          </a:p>
          <a:p>
            <a:pPr lvl="1"/>
            <a:endParaRPr lang="en-US" sz="2800" dirty="0"/>
          </a:p>
        </p:txBody>
      </p:sp>
    </p:spTree>
    <p:extLst>
      <p:ext uri="{BB962C8B-B14F-4D97-AF65-F5344CB8AC3E}">
        <p14:creationId xmlns:p14="http://schemas.microsoft.com/office/powerpoint/2010/main" val="40769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17" y="2768600"/>
            <a:ext cx="8014821" cy="1320800"/>
          </a:xfrm>
        </p:spPr>
        <p:txBody>
          <a:bodyPr>
            <a:normAutofit/>
          </a:bodyPr>
          <a:lstStyle/>
          <a:p>
            <a:pPr algn="ctr"/>
            <a:r>
              <a:rPr lang="en-US" sz="4000" b="1" dirty="0"/>
              <a:t>Revised Total Coliform Rule (</a:t>
            </a:r>
            <a:r>
              <a:rPr lang="en-US" sz="4000" b="1" dirty="0" err="1"/>
              <a:t>rTCR</a:t>
            </a:r>
            <a:r>
              <a:rPr lang="en-US" sz="4000" b="1" dirty="0"/>
              <a:t>) Sampling Guidance</a:t>
            </a:r>
            <a:endParaRPr lang="en-US" sz="4000" dirty="0"/>
          </a:p>
        </p:txBody>
      </p:sp>
    </p:spTree>
    <p:extLst>
      <p:ext uri="{BB962C8B-B14F-4D97-AF65-F5344CB8AC3E}">
        <p14:creationId xmlns:p14="http://schemas.microsoft.com/office/powerpoint/2010/main" val="4933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0439"/>
            <a:ext cx="8014821" cy="1320800"/>
          </a:xfrm>
        </p:spPr>
        <p:txBody>
          <a:bodyPr>
            <a:normAutofit/>
          </a:bodyPr>
          <a:lstStyle/>
          <a:p>
            <a:r>
              <a:rPr lang="en-US" b="1" dirty="0"/>
              <a:t>Key things to remember when sampling for bacteria</a:t>
            </a:r>
            <a:endParaRPr lang="en-US" dirty="0"/>
          </a:p>
        </p:txBody>
      </p:sp>
      <p:sp>
        <p:nvSpPr>
          <p:cNvPr id="3" name="Content Placeholder 2"/>
          <p:cNvSpPr>
            <a:spLocks noGrp="1"/>
          </p:cNvSpPr>
          <p:nvPr>
            <p:ph idx="1"/>
          </p:nvPr>
        </p:nvSpPr>
        <p:spPr>
          <a:xfrm>
            <a:off x="677334" y="2536470"/>
            <a:ext cx="9258236" cy="1890251"/>
          </a:xfrm>
        </p:spPr>
        <p:txBody>
          <a:bodyPr>
            <a:normAutofit lnSpcReduction="10000"/>
          </a:bodyPr>
          <a:lstStyle/>
          <a:p>
            <a:pPr marL="971550" lvl="1" indent="-514350">
              <a:buFont typeface="+mj-lt"/>
              <a:buAutoNum type="arabicPeriod"/>
            </a:pPr>
            <a:r>
              <a:rPr lang="en-US" sz="2800" dirty="0"/>
              <a:t>Be prepared to take repeat samples. </a:t>
            </a:r>
          </a:p>
          <a:p>
            <a:pPr marL="971550" lvl="1" indent="-514350">
              <a:buFont typeface="+mj-lt"/>
              <a:buAutoNum type="arabicPeriod"/>
            </a:pPr>
            <a:r>
              <a:rPr lang="en-US" sz="2800" dirty="0"/>
              <a:t>Sample according to your Bacteriological Sample Siting Plan (BSSP). </a:t>
            </a:r>
          </a:p>
          <a:p>
            <a:pPr marL="971550" lvl="1" indent="-514350">
              <a:buFont typeface="+mj-lt"/>
              <a:buAutoNum type="arabicPeriod"/>
            </a:pPr>
            <a:r>
              <a:rPr lang="en-US" sz="2800" dirty="0"/>
              <a:t>If you want it to count, you must label it properly!</a:t>
            </a:r>
          </a:p>
        </p:txBody>
      </p:sp>
    </p:spTree>
    <p:extLst>
      <p:ext uri="{BB962C8B-B14F-4D97-AF65-F5344CB8AC3E}">
        <p14:creationId xmlns:p14="http://schemas.microsoft.com/office/powerpoint/2010/main" val="228648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What is wrong here?</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Collected sample is absent for bacteria (TC and EC)</a:t>
            </a:r>
          </a:p>
        </p:txBody>
      </p:sp>
    </p:spTree>
    <p:extLst>
      <p:ext uri="{BB962C8B-B14F-4D97-AF65-F5344CB8AC3E}">
        <p14:creationId xmlns:p14="http://schemas.microsoft.com/office/powerpoint/2010/main" val="333949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What is wrong here?</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Collected sample is absent for bacteria (Total Coliforms and E. coli)</a:t>
            </a:r>
          </a:p>
        </p:txBody>
      </p:sp>
      <p:sp>
        <p:nvSpPr>
          <p:cNvPr id="2" name="Title 3">
            <a:extLst>
              <a:ext uri="{FF2B5EF4-FFF2-40B4-BE49-F238E27FC236}">
                <a16:creationId xmlns:a16="http://schemas.microsoft.com/office/drawing/2014/main" id="{B55F7F76-EECB-FD6A-4DDB-E028F8CB9C98}"/>
              </a:ext>
            </a:extLst>
          </p:cNvPr>
          <p:cNvSpPr txBox="1">
            <a:spLocks/>
          </p:cNvSpPr>
          <p:nvPr/>
        </p:nvSpPr>
        <p:spPr>
          <a:xfrm>
            <a:off x="728609" y="4740717"/>
            <a:ext cx="9810571" cy="187754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The operator did not label the sample as routine. If a sample marked routine was not collected that month, this system would receive a citation for failure to collect a routine sample.</a:t>
            </a:r>
          </a:p>
        </p:txBody>
      </p:sp>
      <p:sp>
        <p:nvSpPr>
          <p:cNvPr id="3" name="Flowchart: Connector 2">
            <a:extLst>
              <a:ext uri="{FF2B5EF4-FFF2-40B4-BE49-F238E27FC236}">
                <a16:creationId xmlns:a16="http://schemas.microsoft.com/office/drawing/2014/main" id="{8779EC4F-A256-077A-2551-2B77E3160910}"/>
              </a:ext>
            </a:extLst>
          </p:cNvPr>
          <p:cNvSpPr/>
          <p:nvPr/>
        </p:nvSpPr>
        <p:spPr>
          <a:xfrm>
            <a:off x="728609" y="2888232"/>
            <a:ext cx="1657884" cy="1677859"/>
          </a:xfrm>
          <a:prstGeom prst="flowChartConnector">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Tree>
    <p:extLst>
      <p:ext uri="{BB962C8B-B14F-4D97-AF65-F5344CB8AC3E}">
        <p14:creationId xmlns:p14="http://schemas.microsoft.com/office/powerpoint/2010/main" val="264524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BD541-9178-2D85-DE27-0B44E871B8D5}"/>
              </a:ext>
            </a:extLst>
          </p:cNvPr>
          <p:cNvSpPr>
            <a:spLocks noGrp="1"/>
          </p:cNvSpPr>
          <p:nvPr>
            <p:ph type="title"/>
          </p:nvPr>
        </p:nvSpPr>
        <p:spPr>
          <a:xfrm>
            <a:off x="728609" y="361772"/>
            <a:ext cx="8596668" cy="732090"/>
          </a:xfrm>
        </p:spPr>
        <p:txBody>
          <a:bodyPr>
            <a:normAutofit/>
          </a:bodyPr>
          <a:lstStyle/>
          <a:p>
            <a:r>
              <a:rPr lang="en-US" dirty="0"/>
              <a:t>What is wrong here?</a:t>
            </a:r>
          </a:p>
        </p:txBody>
      </p:sp>
      <p:sp>
        <p:nvSpPr>
          <p:cNvPr id="5" name="Flowchart: Connector 4">
            <a:extLst>
              <a:ext uri="{FF2B5EF4-FFF2-40B4-BE49-F238E27FC236}">
                <a16:creationId xmlns:a16="http://schemas.microsoft.com/office/drawing/2014/main" id="{D01DBF1A-B4E6-7310-4CB7-AC83CA42A4EC}"/>
              </a:ext>
            </a:extLst>
          </p:cNvPr>
          <p:cNvSpPr/>
          <p:nvPr/>
        </p:nvSpPr>
        <p:spPr>
          <a:xfrm>
            <a:off x="728610" y="1108070"/>
            <a:ext cx="1657884" cy="167785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Routine</a:t>
            </a:r>
          </a:p>
        </p:txBody>
      </p:sp>
      <p:sp>
        <p:nvSpPr>
          <p:cNvPr id="6" name="Title 3">
            <a:extLst>
              <a:ext uri="{FF2B5EF4-FFF2-40B4-BE49-F238E27FC236}">
                <a16:creationId xmlns:a16="http://schemas.microsoft.com/office/drawing/2014/main" id="{0DD317A5-B0F5-6E94-DDC7-0BDC93E653D3}"/>
              </a:ext>
            </a:extLst>
          </p:cNvPr>
          <p:cNvSpPr txBox="1">
            <a:spLocks/>
          </p:cNvSpPr>
          <p:nvPr/>
        </p:nvSpPr>
        <p:spPr>
          <a:xfrm>
            <a:off x="2386493" y="1800866"/>
            <a:ext cx="8596668" cy="442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Routine is Total Coliform (TC) positive</a:t>
            </a:r>
          </a:p>
        </p:txBody>
      </p:sp>
      <p:sp>
        <p:nvSpPr>
          <p:cNvPr id="7" name="Flowchart: Connector 6">
            <a:extLst>
              <a:ext uri="{FF2B5EF4-FFF2-40B4-BE49-F238E27FC236}">
                <a16:creationId xmlns:a16="http://schemas.microsoft.com/office/drawing/2014/main" id="{391521AA-03EB-5A01-03C0-99DAE9BEBDD4}"/>
              </a:ext>
            </a:extLst>
          </p:cNvPr>
          <p:cNvSpPr/>
          <p:nvPr/>
        </p:nvSpPr>
        <p:spPr>
          <a:xfrm>
            <a:off x="728609" y="2949408"/>
            <a:ext cx="1657884" cy="167785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a:t>
            </a:r>
          </a:p>
          <a:p>
            <a:pPr algn="ctr"/>
            <a:r>
              <a:rPr lang="en-US" dirty="0">
                <a:solidFill>
                  <a:schemeClr val="tx1"/>
                </a:solidFill>
              </a:rPr>
              <a:t>Original Site</a:t>
            </a:r>
          </a:p>
        </p:txBody>
      </p:sp>
    </p:spTree>
    <p:extLst>
      <p:ext uri="{BB962C8B-B14F-4D97-AF65-F5344CB8AC3E}">
        <p14:creationId xmlns:p14="http://schemas.microsoft.com/office/powerpoint/2010/main" val="39802463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3401</TotalTime>
  <Words>1969</Words>
  <Application>Microsoft Office PowerPoint</Application>
  <PresentationFormat>Widescreen</PresentationFormat>
  <Paragraphs>226</Paragraphs>
  <Slides>30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 3</vt:lpstr>
      <vt:lpstr>Facet</vt:lpstr>
      <vt:lpstr>WELCOME  Santa Cruz County Small Water Systems Forum  November 8, 2022 </vt:lpstr>
      <vt:lpstr>Drinking Water Updates</vt:lpstr>
      <vt:lpstr>Drought Update</vt:lpstr>
      <vt:lpstr>Drinking Water Updates, continued</vt:lpstr>
      <vt:lpstr>Revised Total Coliform Rule (rTCR) Sampling Guidance</vt:lpstr>
      <vt:lpstr>Key things to remember when sampling for bacteria</vt:lpstr>
      <vt:lpstr>What is wrong here?</vt:lpstr>
      <vt:lpstr>What is wrong here?</vt:lpstr>
      <vt:lpstr>What is wrong here?</vt:lpstr>
      <vt:lpstr>What is wrong here?</vt:lpstr>
      <vt:lpstr>Scenario 1:</vt:lpstr>
      <vt:lpstr>Scenario 2:</vt:lpstr>
      <vt:lpstr>Scenario 3:</vt:lpstr>
      <vt:lpstr>Scenario 4:</vt:lpstr>
      <vt:lpstr>Scenario 5:</vt:lpstr>
      <vt:lpstr>SB 552 Updates: Drought Planning for Small Water Suppliers and Rural Communities</vt:lpstr>
      <vt:lpstr>PowerPoint Presentation</vt:lpstr>
      <vt:lpstr>Where did SB 552 come from?</vt:lpstr>
      <vt:lpstr>SB 552 Summary: New Requirements</vt:lpstr>
      <vt:lpstr>SB 552 Summary: New Requirements</vt:lpstr>
      <vt:lpstr>Small Water Suppliers: (15-2,999 connections) Drought Resiliency Measures </vt:lpstr>
      <vt:lpstr>SB 552 Summary: New Requirements</vt:lpstr>
      <vt:lpstr>SSWS &amp; Domestic Well Activities</vt:lpstr>
      <vt:lpstr>SB 552 Summary: New Requirements</vt:lpstr>
      <vt:lpstr>DWR Drought Risk Tool</vt:lpstr>
      <vt:lpstr>DWR Collaboration</vt:lpstr>
      <vt:lpstr>DFA Funding for SSWS/DWs</vt:lpstr>
      <vt:lpstr>Water System Outreach Partnership Tool</vt:lpstr>
      <vt:lpstr>Key Points: SB 552 Requirements for Small Water Systems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of Santa Cruz EHS – Drinking Water</dc:title>
  <dc:creator>Troy Boone</dc:creator>
  <cp:lastModifiedBy>Nathan Salazar</cp:lastModifiedBy>
  <cp:revision>124</cp:revision>
  <dcterms:created xsi:type="dcterms:W3CDTF">2015-03-24T18:55:08Z</dcterms:created>
  <dcterms:modified xsi:type="dcterms:W3CDTF">2022-11-09T03:53:03Z</dcterms:modified>
</cp:coreProperties>
</file>